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69" r:id="rId4"/>
    <p:sldId id="270" r:id="rId6"/>
    <p:sldId id="271" r:id="rId7"/>
    <p:sldId id="273" r:id="rId8"/>
    <p:sldId id="275" r:id="rId9"/>
  </p:sldIdLst>
  <p:sldSz cx="34137600" cy="19507200"/>
  <p:notesSz cx="6858000" cy="9144000"/>
  <p:custDataLst>
    <p:tags r:id="rId13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方正兰亭黑简体" panose="02000000000000000000" charset="-122"/>
      </a:defRPr>
    </a:lvl1pPr>
    <a:lvl2pPr marL="0" marR="0" indent="4572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方正兰亭黑简体" panose="02000000000000000000" charset="-122"/>
      </a:defRPr>
    </a:lvl2pPr>
    <a:lvl3pPr marL="0" marR="0" indent="9144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方正兰亭黑简体" panose="02000000000000000000" charset="-122"/>
      </a:defRPr>
    </a:lvl3pPr>
    <a:lvl4pPr marL="0" marR="0" indent="13716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方正兰亭黑简体" panose="02000000000000000000" charset="-122"/>
      </a:defRPr>
    </a:lvl4pPr>
    <a:lvl5pPr marL="0" marR="0" indent="18288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方正兰亭黑简体" panose="02000000000000000000" charset="-122"/>
      </a:defRPr>
    </a:lvl5pPr>
    <a:lvl6pPr marL="0" marR="0" indent="22860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方正兰亭黑简体" panose="02000000000000000000" charset="-122"/>
      </a:defRPr>
    </a:lvl6pPr>
    <a:lvl7pPr marL="0" marR="0" indent="27432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方正兰亭黑简体" panose="02000000000000000000" charset="-122"/>
      </a:defRPr>
    </a:lvl7pPr>
    <a:lvl8pPr marL="0" marR="0" indent="32004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方正兰亭黑简体" panose="02000000000000000000" charset="-122"/>
      </a:defRPr>
    </a:lvl8pPr>
    <a:lvl9pPr marL="0" marR="0" indent="36576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方正兰亭黑简体" panose="02000000000000000000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5FC"/>
    <a:srgbClr val="939CFF"/>
    <a:srgbClr val="C1E7FD"/>
    <a:srgbClr val="0D113D"/>
    <a:srgbClr val="121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4"/>
    <p:restoredTop sz="84238" autoAdjust="0"/>
  </p:normalViewPr>
  <p:slideViewPr>
    <p:cSldViewPr snapToGrid="0" snapToObjects="1">
      <p:cViewPr varScale="1">
        <p:scale>
          <a:sx n="25" d="100"/>
          <a:sy n="25" d="100"/>
        </p:scale>
        <p:origin x="484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s00403524\Desktop\&#27979;&#35797;&#34920;&#2668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880" b="1" i="0" u="none" strike="noStrike" kern="1200" cap="none" spc="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Sheet4!$J$23</c:f>
              <c:strCache>
                <c:ptCount val="1"/>
                <c:pt idx="0">
                  <c:v>内核CVE数量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zh-CN" sz="3200" b="0" i="0" u="none" strike="noStrike" kern="1200" baseline="0">
                      <a:solidFill>
                        <a:schemeClr val="tx1"/>
                      </a:solidFill>
                      <a:latin typeface="Source Han Sans CN Regular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C00000"/>
                </a:solidFill>
              </a:ln>
              <a:effectLst/>
            </c:spPr>
            <c:trendlineType val="poly"/>
            <c:order val="6"/>
            <c:dispRSqr val="0"/>
            <c:dispEq val="0"/>
          </c:trendline>
          <c:cat>
            <c:strRef>
              <c:f>Sheet4!$I$24:$I$27</c:f>
              <c:strCache>
                <c:ptCount val="4"/>
                <c:pt idx="0">
                  <c:v>2021年</c:v>
                </c:pt>
                <c:pt idx="1">
                  <c:v>2022年</c:v>
                </c:pt>
                <c:pt idx="2">
                  <c:v>2023年</c:v>
                </c:pt>
                <c:pt idx="3">
                  <c:v>2024年（截止10.24）</c:v>
                </c:pt>
              </c:strCache>
            </c:strRef>
          </c:cat>
          <c:val>
            <c:numRef>
              <c:f>Sheet4!$J$24:$J$27</c:f>
              <c:numCache>
                <c:formatCode>General</c:formatCode>
                <c:ptCount val="4"/>
                <c:pt idx="0">
                  <c:v>244</c:v>
                </c:pt>
                <c:pt idx="1">
                  <c:v>442</c:v>
                </c:pt>
                <c:pt idx="2">
                  <c:v>393</c:v>
                </c:pt>
                <c:pt idx="3">
                  <c:v>3782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784671631"/>
        <c:axId val="1770479663"/>
      </c:barChart>
      <c:catAx>
        <c:axId val="1784671631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2400" b="0" i="0" u="none" strike="noStrike" kern="1200" cap="none" spc="0" normalizeH="0" baseline="0">
                <a:solidFill>
                  <a:schemeClr val="tx1"/>
                </a:solidFill>
                <a:latin typeface="Source Han Sans CN Regular"/>
                <a:ea typeface="+mn-ea"/>
                <a:cs typeface="+mn-cs"/>
              </a:defRPr>
            </a:pPr>
          </a:p>
        </c:txPr>
        <c:crossAx val="1770479663"/>
        <c:crosses val="autoZero"/>
        <c:auto val="1"/>
        <c:lblAlgn val="ctr"/>
        <c:lblOffset val="100"/>
        <c:noMultiLvlLbl val="0"/>
      </c:catAx>
      <c:valAx>
        <c:axId val="177047966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2800" b="0" i="0" u="none" strike="noStrike" kern="1200" baseline="0">
                <a:solidFill>
                  <a:schemeClr val="tx1"/>
                </a:solidFill>
                <a:latin typeface="Source Han Sans CN Regular"/>
                <a:ea typeface="+mn-ea"/>
                <a:cs typeface="+mn-cs"/>
              </a:defRPr>
            </a:pPr>
          </a:p>
        </c:txPr>
        <c:crossAx val="17846716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78b67a2-aea5-4162-b056-1b6095b85b9f}"/>
      </c:ext>
    </c:extLst>
  </c:chart>
  <c:spPr>
    <a:solidFill>
      <a:srgbClr val="DCE5FC">
        <a:alpha val="10000"/>
      </a:srgbClr>
    </a:solidFill>
    <a:ln w="9525" cap="flat" cmpd="sng" algn="ctr">
      <a:solidFill>
        <a:srgbClr val="DCE5FC"/>
      </a:solidFill>
      <a:round/>
    </a:ln>
    <a:effectLst/>
  </c:spPr>
  <c:txPr>
    <a:bodyPr/>
    <a:lstStyle/>
    <a:p>
      <a:pPr>
        <a:defRPr lang="zh-CN" sz="2400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5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3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7317A8-2D79-4CA7-8C2A-28D1783E5A9F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2F66421-97B4-4090-8041-6AC6228DF439}">
      <dgm:prSet phldrT="[文本]" custT="1"/>
      <dgm:spPr>
        <a:solidFill>
          <a:srgbClr val="D0D7FF">
            <a:alpha val="20000"/>
          </a:srgbClr>
        </a:solidFill>
        <a:ln w="12700" cap="flat">
          <a:noFill/>
          <a:miter lim="400000"/>
        </a:ln>
        <a:effectLst/>
      </dgm:spPr>
      <dgm:t>
        <a:bodyPr wrap="square" lIns="25286" tIns="25286" rIns="25286" bIns="25286" numCol="1" anchor="ctr"/>
        <a:lstStyle/>
        <a:p>
          <a:pPr marL="0" marR="0" indent="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兰亭黑简体" panose="02000000000000000000" charset="-122"/>
            </a:rPr>
            <a:t>创新版本</a:t>
          </a:r>
        </a:p>
      </dgm:t>
    </dgm:pt>
    <dgm:pt modelId="{9DC6EA77-394E-48B4-9C31-BDC426564926}" cxnId="{DE42FF7F-3824-45CF-AD17-BE2CDBB07CE8}" type="parTrans">
      <dgm:prSet/>
      <dgm:spPr/>
      <dgm:t>
        <a:bodyPr/>
        <a:lstStyle/>
        <a:p>
          <a:endParaRPr lang="zh-CN" altLang="en-US" sz="4400"/>
        </a:p>
      </dgm:t>
    </dgm:pt>
    <dgm:pt modelId="{A61F9AF3-A7A4-418C-8CDA-4039F8A41996}" cxnId="{DE42FF7F-3824-45CF-AD17-BE2CDBB07CE8}" type="sibTrans">
      <dgm:prSet/>
      <dgm:spPr/>
      <dgm:t>
        <a:bodyPr/>
        <a:lstStyle/>
        <a:p>
          <a:endParaRPr lang="zh-CN" altLang="en-US" sz="4400"/>
        </a:p>
      </dgm:t>
    </dgm:pt>
    <dgm:pt modelId="{77811A77-B7BE-4422-B789-00202CB3BDB2}">
      <dgm:prSet phldrT="[文本]" custT="1"/>
      <dgm:spPr>
        <a:solidFill>
          <a:srgbClr val="DCE5FC">
            <a:alpha val="9804"/>
          </a:srgbClr>
        </a:solidFill>
        <a:ln w="3175" cap="flat" cmpd="sng" algn="ctr">
          <a:noFill/>
          <a:prstDash val="solid"/>
          <a:miter lim="400000"/>
        </a:ln>
        <a:effectLst/>
      </dgm:spPr>
      <dgm:t>
        <a:bodyPr spcFirstLastPara="0" vert="horz" wrap="square" lIns="111811" tIns="111811" rIns="111811" bIns="111811" numCol="1" spcCol="1270" anchor="ctr" anchorCtr="0"/>
        <a:lstStyle/>
        <a:p>
          <a:pPr marL="0" marR="0" lvl="1" indent="0" algn="ctr" defTabSz="189484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zh-CN" altLang="en-U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</a:rPr>
            <a:t>技术预览</a:t>
          </a:r>
        </a:p>
      </dgm:t>
    </dgm:pt>
    <dgm:pt modelId="{BB058A1E-1C44-4526-B425-06C118F5AD19}" cxnId="{109CA974-D7A6-4552-9413-49150EA16263}" type="parTrans">
      <dgm:prSet/>
      <dgm:spPr/>
      <dgm:t>
        <a:bodyPr/>
        <a:lstStyle/>
        <a:p>
          <a:endParaRPr lang="zh-CN" altLang="en-US" sz="4400"/>
        </a:p>
      </dgm:t>
    </dgm:pt>
    <dgm:pt modelId="{B91C449D-8486-407E-94AA-2FBD07CF098C}" cxnId="{109CA974-D7A6-4552-9413-49150EA16263}" type="sibTrans">
      <dgm:prSet/>
      <dgm:spPr/>
      <dgm:t>
        <a:bodyPr/>
        <a:lstStyle/>
        <a:p>
          <a:endParaRPr lang="zh-CN" altLang="en-US" sz="4400"/>
        </a:p>
      </dgm:t>
    </dgm:pt>
    <dgm:pt modelId="{D8F2C02F-1CC6-4178-BD28-D62981450A30}">
      <dgm:prSet phldrT="[文本]" custT="1"/>
      <dgm:spPr>
        <a:solidFill>
          <a:srgbClr val="DCE5FC">
            <a:alpha val="9804"/>
          </a:srgbClr>
        </a:solidFill>
        <a:ln w="3175" cap="flat" cmpd="sng" algn="ctr">
          <a:noFill/>
          <a:prstDash val="solid"/>
          <a:miter lim="400000"/>
        </a:ln>
        <a:effectLst/>
      </dgm:spPr>
      <dgm:t>
        <a:bodyPr spcFirstLastPara="0" vert="horz" wrap="square" lIns="111811" tIns="111811" rIns="111811" bIns="111811" numCol="1" spcCol="1270" anchor="ctr" anchorCtr="0"/>
        <a:lstStyle/>
        <a:p>
          <a:pPr marL="0" marR="0" lvl="1" indent="0" algn="ctr" defTabSz="189484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zh-CN" altLang="en-U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</a:rPr>
            <a:t>联合创新</a:t>
          </a:r>
        </a:p>
      </dgm:t>
    </dgm:pt>
    <dgm:pt modelId="{0504DC52-B832-4B7C-9976-EA05244B6DBE}" cxnId="{C8DB7378-2D0A-49A6-9D35-8B7B9E9957CD}" type="parTrans">
      <dgm:prSet/>
      <dgm:spPr/>
      <dgm:t>
        <a:bodyPr/>
        <a:lstStyle/>
        <a:p>
          <a:endParaRPr lang="zh-CN" altLang="en-US" sz="4400"/>
        </a:p>
      </dgm:t>
    </dgm:pt>
    <dgm:pt modelId="{01D4AD75-60F3-4405-B6EE-BADEA9AEE01E}" cxnId="{C8DB7378-2D0A-49A6-9D35-8B7B9E9957CD}" type="sibTrans">
      <dgm:prSet/>
      <dgm:spPr/>
      <dgm:t>
        <a:bodyPr/>
        <a:lstStyle/>
        <a:p>
          <a:endParaRPr lang="zh-CN" altLang="en-US" sz="4400"/>
        </a:p>
      </dgm:t>
    </dgm:pt>
    <dgm:pt modelId="{E8BD99EF-07F0-414E-BBBD-0C49FC3B3572}">
      <dgm:prSet phldrT="[文本]" custT="1"/>
      <dgm:spPr>
        <a:solidFill>
          <a:srgbClr val="D0D7FF">
            <a:alpha val="20000"/>
          </a:srgbClr>
        </a:solidFill>
        <a:ln w="12700" cap="flat">
          <a:noFill/>
          <a:miter lim="400000"/>
        </a:ln>
        <a:effectLst/>
      </dgm:spPr>
      <dgm:t>
        <a:bodyPr wrap="square" lIns="25286" tIns="25286" rIns="25286" bIns="25286" numCol="1" anchor="ctr"/>
        <a:lstStyle/>
        <a:p>
          <a:pPr marL="0" marR="0" indent="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兰亭黑简体" panose="02000000000000000000" charset="-122"/>
            </a:rPr>
            <a:t>LTS </a:t>
          </a: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兰亭黑简体" panose="02000000000000000000" charset="-122"/>
            </a:rPr>
            <a:t>版本</a:t>
          </a:r>
        </a:p>
      </dgm:t>
    </dgm:pt>
    <dgm:pt modelId="{8F8B640F-F71C-4FD3-AE0C-71D3298FC72B}" cxnId="{6372AE81-0424-4CB5-B439-BC18DC5FF068}" type="parTrans">
      <dgm:prSet/>
      <dgm:spPr/>
      <dgm:t>
        <a:bodyPr/>
        <a:lstStyle/>
        <a:p>
          <a:endParaRPr lang="zh-CN" altLang="en-US" sz="4400"/>
        </a:p>
      </dgm:t>
    </dgm:pt>
    <dgm:pt modelId="{67DC65CC-0127-4B68-A434-CC15B3A75587}" cxnId="{6372AE81-0424-4CB5-B439-BC18DC5FF068}" type="sibTrans">
      <dgm:prSet/>
      <dgm:spPr/>
      <dgm:t>
        <a:bodyPr/>
        <a:lstStyle/>
        <a:p>
          <a:endParaRPr lang="zh-CN" altLang="en-US" sz="4400"/>
        </a:p>
      </dgm:t>
    </dgm:pt>
    <dgm:pt modelId="{EA4C7C95-A83C-4366-AAC7-571CC4A34545}">
      <dgm:prSet phldrT="[文本]" custT="1"/>
      <dgm:spPr>
        <a:solidFill>
          <a:srgbClr val="DCE5FC">
            <a:alpha val="9804"/>
          </a:srgbClr>
        </a:solidFill>
        <a:ln w="3175" cap="flat">
          <a:noFill/>
          <a:miter lim="400000"/>
        </a:ln>
        <a:effectLst/>
      </dgm:spPr>
      <dgm:t>
        <a:bodyPr wrap="square" lIns="111811" tIns="111811" rIns="111811" bIns="111811" numCol="1" anchor="ctr"/>
        <a:lstStyle/>
        <a:p>
          <a:pPr marL="0" marR="0" indent="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方正兰亭黑简体" panose="02000000000000000000" charset="-122"/>
            </a:rPr>
            <a:t>成熟稳定</a:t>
          </a:r>
        </a:p>
      </dgm:t>
    </dgm:pt>
    <dgm:pt modelId="{4B59BE62-416E-493D-9451-5FB63D4A8A63}" cxnId="{3D0B49AD-60F8-45AA-B3AE-7CD39328AC59}" type="parTrans">
      <dgm:prSet/>
      <dgm:spPr/>
      <dgm:t>
        <a:bodyPr/>
        <a:lstStyle/>
        <a:p>
          <a:endParaRPr lang="zh-CN" altLang="en-US" sz="4400"/>
        </a:p>
      </dgm:t>
    </dgm:pt>
    <dgm:pt modelId="{44D6617B-6DD5-4068-8F74-93229B20B96A}" cxnId="{3D0B49AD-60F8-45AA-B3AE-7CD39328AC59}" type="sibTrans">
      <dgm:prSet/>
      <dgm:spPr/>
      <dgm:t>
        <a:bodyPr/>
        <a:lstStyle/>
        <a:p>
          <a:endParaRPr lang="zh-CN" altLang="en-US" sz="4400"/>
        </a:p>
      </dgm:t>
    </dgm:pt>
    <dgm:pt modelId="{5642BB5A-A89E-4850-B4DB-92109C6A32E5}">
      <dgm:prSet phldrT="[文本]" custT="1"/>
      <dgm:spPr>
        <a:solidFill>
          <a:srgbClr val="DCE5FC">
            <a:alpha val="9804"/>
          </a:srgbClr>
        </a:solidFill>
        <a:ln w="3175" cap="flat">
          <a:noFill/>
          <a:miter lim="400000"/>
        </a:ln>
        <a:effectLst/>
      </dgm:spPr>
      <dgm:t>
        <a:bodyPr wrap="square" lIns="111811" tIns="111811" rIns="111811" bIns="111811" numCol="1" anchor="ctr"/>
        <a:lstStyle/>
        <a:p>
          <a:pPr marL="0" marR="0" indent="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方正兰亭黑简体" panose="02000000000000000000" charset="-122"/>
            </a:rPr>
            <a:t>版本发行</a:t>
          </a:r>
        </a:p>
      </dgm:t>
    </dgm:pt>
    <dgm:pt modelId="{791DC2CD-D102-43E4-BAA1-FDEA92CA39F0}" cxnId="{4B4A0365-BD69-40C7-A8E9-6E3D4B3F9ED6}" type="parTrans">
      <dgm:prSet/>
      <dgm:spPr/>
      <dgm:t>
        <a:bodyPr/>
        <a:lstStyle/>
        <a:p>
          <a:endParaRPr lang="zh-CN" altLang="en-US" sz="4400"/>
        </a:p>
      </dgm:t>
    </dgm:pt>
    <dgm:pt modelId="{D19848C1-E394-457E-8289-915A6EC80626}" cxnId="{4B4A0365-BD69-40C7-A8E9-6E3D4B3F9ED6}" type="sibTrans">
      <dgm:prSet/>
      <dgm:spPr/>
      <dgm:t>
        <a:bodyPr/>
        <a:lstStyle/>
        <a:p>
          <a:endParaRPr lang="zh-CN" altLang="en-US" sz="4400"/>
        </a:p>
      </dgm:t>
    </dgm:pt>
    <dgm:pt modelId="{E200F9DC-C5ED-4329-BC06-B5709D7CCE5E}">
      <dgm:prSet phldrT="[文本]" custT="1"/>
      <dgm:spPr>
        <a:solidFill>
          <a:srgbClr val="D0D7FF">
            <a:alpha val="20000"/>
          </a:srgbClr>
        </a:solidFill>
        <a:ln w="12700" cap="flat">
          <a:noFill/>
          <a:miter lim="400000"/>
        </a:ln>
        <a:effectLst/>
      </dgm:spPr>
      <dgm:t>
        <a:bodyPr wrap="square" lIns="25286" tIns="25286" rIns="25286" bIns="25286" numCol="1" anchor="ctr"/>
        <a:lstStyle/>
        <a:p>
          <a:pPr marL="0" marR="0" indent="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兰亭黑简体" panose="02000000000000000000" charset="-122"/>
            </a:rPr>
            <a:t>应用场景</a:t>
          </a:r>
        </a:p>
      </dgm:t>
    </dgm:pt>
    <dgm:pt modelId="{3A2B5EDE-9BF4-4BB9-A8B4-1F02609FE7D9}" cxnId="{89087742-EC03-480A-8ECB-DFF48102C506}" type="parTrans">
      <dgm:prSet/>
      <dgm:spPr/>
      <dgm:t>
        <a:bodyPr/>
        <a:lstStyle/>
        <a:p>
          <a:endParaRPr lang="zh-CN" altLang="en-US" sz="4400"/>
        </a:p>
      </dgm:t>
    </dgm:pt>
    <dgm:pt modelId="{780C3B0D-3D7F-4DBB-92A7-9641587D7694}" cxnId="{89087742-EC03-480A-8ECB-DFF48102C506}" type="sibTrans">
      <dgm:prSet/>
      <dgm:spPr/>
      <dgm:t>
        <a:bodyPr/>
        <a:lstStyle/>
        <a:p>
          <a:endParaRPr lang="zh-CN" altLang="en-US" sz="4400"/>
        </a:p>
      </dgm:t>
    </dgm:pt>
    <dgm:pt modelId="{5BD3BC83-80C5-41E5-8277-3416C35EB3AD}">
      <dgm:prSet phldrT="[文本]" custT="1"/>
      <dgm:spPr>
        <a:solidFill>
          <a:srgbClr val="DCE5FC">
            <a:alpha val="9804"/>
          </a:srgbClr>
        </a:solidFill>
        <a:ln w="3175" cap="flat">
          <a:noFill/>
          <a:miter lim="400000"/>
        </a:ln>
        <a:effectLst/>
      </dgm:spPr>
      <dgm:t>
        <a:bodyPr wrap="square" lIns="111811" tIns="111811" rIns="111811" bIns="111811" numCol="1" anchor="ctr"/>
        <a:lstStyle/>
        <a:p>
          <a:r>
            <a:rPr lang="zh-CN" altLang="en-US" sz="4400" dirty="0">
              <a:solidFill>
                <a:schemeClr val="tx1"/>
              </a:solidFill>
            </a:rPr>
            <a:t>千行百业</a:t>
          </a:r>
        </a:p>
      </dgm:t>
    </dgm:pt>
    <dgm:pt modelId="{497773ED-1E7E-48D6-B386-49C8637602EC}" cxnId="{42C74AE1-CA0E-431A-881F-DCBCD0A46676}" type="parTrans">
      <dgm:prSet/>
      <dgm:spPr/>
      <dgm:t>
        <a:bodyPr/>
        <a:lstStyle/>
        <a:p>
          <a:endParaRPr lang="zh-CN" altLang="en-US" sz="4400"/>
        </a:p>
      </dgm:t>
    </dgm:pt>
    <dgm:pt modelId="{00D4A020-A6CB-430E-A59D-397CC06F085D}" cxnId="{42C74AE1-CA0E-431A-881F-DCBCD0A46676}" type="sibTrans">
      <dgm:prSet/>
      <dgm:spPr/>
      <dgm:t>
        <a:bodyPr/>
        <a:lstStyle/>
        <a:p>
          <a:endParaRPr lang="zh-CN" altLang="en-US" sz="4400"/>
        </a:p>
      </dgm:t>
    </dgm:pt>
    <dgm:pt modelId="{9061F001-4FBF-4B5B-8437-78B71A1042FB}">
      <dgm:prSet phldrT="[文本]" custT="1"/>
      <dgm:spPr>
        <a:solidFill>
          <a:srgbClr val="DCE5FC">
            <a:alpha val="9804"/>
          </a:srgbClr>
        </a:solidFill>
        <a:ln w="3175" cap="flat">
          <a:noFill/>
          <a:miter lim="400000"/>
        </a:ln>
        <a:effectLst/>
      </dgm:spPr>
      <dgm:t>
        <a:bodyPr wrap="square" lIns="111811" tIns="111811" rIns="111811" bIns="111811" numCol="1" anchor="ctr"/>
        <a:lstStyle/>
        <a:p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方正兰亭黑简体" panose="02000000000000000000" charset="-122"/>
            </a:rPr>
            <a:t>实际应用</a:t>
          </a:r>
        </a:p>
      </dgm:t>
    </dgm:pt>
    <dgm:pt modelId="{12DEAE19-250B-4DB9-9BC9-2C4E11128BE1}" cxnId="{9BAA34F6-C21C-4B05-9ECE-1D9CF0C9AD85}" type="parTrans">
      <dgm:prSet/>
      <dgm:spPr/>
      <dgm:t>
        <a:bodyPr/>
        <a:lstStyle/>
        <a:p>
          <a:endParaRPr lang="zh-CN" altLang="en-US" sz="4400"/>
        </a:p>
      </dgm:t>
    </dgm:pt>
    <dgm:pt modelId="{38EC38EE-A664-489E-808D-C31BC9B962AD}" cxnId="{9BAA34F6-C21C-4B05-9ECE-1D9CF0C9AD85}" type="sibTrans">
      <dgm:prSet/>
      <dgm:spPr/>
      <dgm:t>
        <a:bodyPr/>
        <a:lstStyle/>
        <a:p>
          <a:endParaRPr lang="zh-CN" altLang="en-US" sz="4400"/>
        </a:p>
      </dgm:t>
    </dgm:pt>
    <dgm:pt modelId="{4CD7A9A9-0244-4880-9B6C-774D73125A01}" type="pres">
      <dgm:prSet presAssocID="{167317A8-2D79-4CA7-8C2A-28D1783E5A9F}" presName="Name0" presStyleCnt="0">
        <dgm:presLayoutVars>
          <dgm:dir/>
          <dgm:animLvl val="lvl"/>
          <dgm:resizeHandles val="exact"/>
        </dgm:presLayoutVars>
      </dgm:prSet>
      <dgm:spPr/>
    </dgm:pt>
    <dgm:pt modelId="{5AD1875E-AB8E-4AF0-A534-FB01EA3D4846}" type="pres">
      <dgm:prSet presAssocID="{167317A8-2D79-4CA7-8C2A-28D1783E5A9F}" presName="tSp" presStyleCnt="0"/>
      <dgm:spPr/>
    </dgm:pt>
    <dgm:pt modelId="{65211D8E-0720-4CD4-A5F0-BB279B8DBDA7}" type="pres">
      <dgm:prSet presAssocID="{167317A8-2D79-4CA7-8C2A-28D1783E5A9F}" presName="bSp" presStyleCnt="0"/>
      <dgm:spPr/>
    </dgm:pt>
    <dgm:pt modelId="{10D9E606-C8EB-41AB-82D3-60856C2D478E}" type="pres">
      <dgm:prSet presAssocID="{167317A8-2D79-4CA7-8C2A-28D1783E5A9F}" presName="process" presStyleCnt="0"/>
      <dgm:spPr/>
    </dgm:pt>
    <dgm:pt modelId="{627F946B-9DED-4688-8B2A-44B711657F16}" type="pres">
      <dgm:prSet presAssocID="{52F66421-97B4-4090-8041-6AC6228DF439}" presName="composite1" presStyleCnt="0"/>
      <dgm:spPr/>
    </dgm:pt>
    <dgm:pt modelId="{868201C4-36F9-442D-ACB2-8EE8B43DD82C}" type="pres">
      <dgm:prSet presAssocID="{52F66421-97B4-4090-8041-6AC6228DF439}" presName="dummyNode1" presStyleLbl="node1" presStyleIdx="0" presStyleCnt="3"/>
      <dgm:spPr/>
    </dgm:pt>
    <dgm:pt modelId="{B922816E-103E-4624-BE69-FA72382767C6}" type="pres">
      <dgm:prSet presAssocID="{52F66421-97B4-4090-8041-6AC6228DF439}" presName="childNode1" presStyleLbl="bgAcc1" presStyleIdx="0" presStyleCnt="3">
        <dgm:presLayoutVars>
          <dgm:bulletEnabled val="1"/>
        </dgm:presLayoutVars>
      </dgm:prSet>
      <dgm:spPr>
        <a:xfrm>
          <a:off x="397" y="4968843"/>
          <a:ext cx="6346554" cy="5234580"/>
        </a:xfrm>
        <a:prstGeom prst="roundRect">
          <a:avLst>
            <a:gd name="adj" fmla="val 10000"/>
          </a:avLst>
        </a:prstGeom>
      </dgm:spPr>
    </dgm:pt>
    <dgm:pt modelId="{5D81C1D6-4152-4896-AB8A-6A4C691BC44D}" type="pres">
      <dgm:prSet presAssocID="{52F66421-97B4-4090-8041-6AC6228DF439}" presName="childNode1tx" presStyleLbl="bgAcc1" presStyleIdx="0" presStyleCnt="3">
        <dgm:presLayoutVars>
          <dgm:bulletEnabled val="1"/>
        </dgm:presLayoutVars>
      </dgm:prSet>
      <dgm:spPr/>
    </dgm:pt>
    <dgm:pt modelId="{2C1C9528-B6E5-45D6-B18A-A339359A7C0E}" type="pres">
      <dgm:prSet presAssocID="{52F66421-97B4-4090-8041-6AC6228DF439}" presName="parentNode1" presStyleLbl="node1" presStyleIdx="0" presStyleCnt="3">
        <dgm:presLayoutVars>
          <dgm:chMax val="1"/>
          <dgm:bulletEnabled val="1"/>
        </dgm:presLayoutVars>
      </dgm:prSet>
      <dgm:spPr>
        <a:xfrm>
          <a:off x="1410743" y="9081727"/>
          <a:ext cx="5641381" cy="2243391"/>
        </a:xfrm>
        <a:prstGeom prst="roundRect">
          <a:avLst>
            <a:gd name="adj" fmla="val 10000"/>
          </a:avLst>
        </a:prstGeom>
      </dgm:spPr>
    </dgm:pt>
    <dgm:pt modelId="{7141CB14-000A-4D97-84F6-779C78CA509E}" type="pres">
      <dgm:prSet presAssocID="{52F66421-97B4-4090-8041-6AC6228DF439}" presName="connSite1" presStyleCnt="0"/>
      <dgm:spPr/>
    </dgm:pt>
    <dgm:pt modelId="{AAEC7699-CC86-4001-B35C-896FE94B470F}" type="pres">
      <dgm:prSet presAssocID="{A61F9AF3-A7A4-418C-8CDA-4039F8A41996}" presName="Name9" presStyleLbl="sibTrans2D1" presStyleIdx="0" presStyleCnt="2"/>
      <dgm:spPr/>
    </dgm:pt>
    <dgm:pt modelId="{8E885293-A9C3-452D-AF95-B51E44D538AF}" type="pres">
      <dgm:prSet presAssocID="{E8BD99EF-07F0-414E-BBBD-0C49FC3B3572}" presName="composite2" presStyleCnt="0"/>
      <dgm:spPr/>
    </dgm:pt>
    <dgm:pt modelId="{E8C930DF-AC87-4234-9035-C94A108A1F6C}" type="pres">
      <dgm:prSet presAssocID="{E8BD99EF-07F0-414E-BBBD-0C49FC3B3572}" presName="dummyNode2" presStyleLbl="node1" presStyleIdx="0" presStyleCnt="3"/>
      <dgm:spPr/>
    </dgm:pt>
    <dgm:pt modelId="{5F255DA0-F9DB-4ECA-84B2-C18A90E82D61}" type="pres">
      <dgm:prSet presAssocID="{E8BD99EF-07F0-414E-BBBD-0C49FC3B3572}" presName="childNode2" presStyleLbl="bgAcc1" presStyleIdx="1" presStyleCnt="3">
        <dgm:presLayoutVars>
          <dgm:bulletEnabled val="1"/>
        </dgm:presLayoutVars>
      </dgm:prSet>
      <dgm:spPr>
        <a:xfrm>
          <a:off x="7853336" y="4968843"/>
          <a:ext cx="6346554" cy="5234580"/>
        </a:xfrm>
        <a:prstGeom prst="roundRect">
          <a:avLst>
            <a:gd name="adj" fmla="val 10000"/>
          </a:avLst>
        </a:prstGeom>
      </dgm:spPr>
    </dgm:pt>
    <dgm:pt modelId="{A2F62295-CC1A-4695-9C18-92AC493E3CE7}" type="pres">
      <dgm:prSet presAssocID="{E8BD99EF-07F0-414E-BBBD-0C49FC3B3572}" presName="childNode2tx" presStyleLbl="bgAcc1" presStyleIdx="1" presStyleCnt="3">
        <dgm:presLayoutVars>
          <dgm:bulletEnabled val="1"/>
        </dgm:presLayoutVars>
      </dgm:prSet>
      <dgm:spPr/>
    </dgm:pt>
    <dgm:pt modelId="{016DD3EE-808B-49AB-9452-80B7F84B7340}" type="pres">
      <dgm:prSet presAssocID="{E8BD99EF-07F0-414E-BBBD-0C49FC3B3572}" presName="parentNode2" presStyleLbl="node1" presStyleIdx="1" presStyleCnt="3">
        <dgm:presLayoutVars>
          <dgm:chMax val="0"/>
          <dgm:bulletEnabled val="1"/>
        </dgm:presLayoutVars>
      </dgm:prSet>
      <dgm:spPr>
        <a:xfrm>
          <a:off x="9263681" y="3847147"/>
          <a:ext cx="5641381" cy="2243391"/>
        </a:xfrm>
        <a:prstGeom prst="roundRect">
          <a:avLst>
            <a:gd name="adj" fmla="val 10000"/>
          </a:avLst>
        </a:prstGeom>
      </dgm:spPr>
    </dgm:pt>
    <dgm:pt modelId="{CECF0994-D6F3-4EB2-B632-9EE5E0BF3C02}" type="pres">
      <dgm:prSet presAssocID="{E8BD99EF-07F0-414E-BBBD-0C49FC3B3572}" presName="connSite2" presStyleCnt="0"/>
      <dgm:spPr/>
    </dgm:pt>
    <dgm:pt modelId="{9D521ABC-43B4-459A-B344-6CD135BD1690}" type="pres">
      <dgm:prSet presAssocID="{67DC65CC-0127-4B68-A434-CC15B3A75587}" presName="Name18" presStyleLbl="sibTrans2D1" presStyleIdx="1" presStyleCnt="2"/>
      <dgm:spPr/>
    </dgm:pt>
    <dgm:pt modelId="{20802AC3-D6A2-4BD2-8ADA-7FBD6A59E9AB}" type="pres">
      <dgm:prSet presAssocID="{E200F9DC-C5ED-4329-BC06-B5709D7CCE5E}" presName="composite1" presStyleCnt="0"/>
      <dgm:spPr/>
    </dgm:pt>
    <dgm:pt modelId="{CE41B8FA-A0D1-48E8-85A4-304CCB4FD360}" type="pres">
      <dgm:prSet presAssocID="{E200F9DC-C5ED-4329-BC06-B5709D7CCE5E}" presName="dummyNode1" presStyleLbl="node1" presStyleIdx="1" presStyleCnt="3"/>
      <dgm:spPr/>
    </dgm:pt>
    <dgm:pt modelId="{D579068D-E81D-436F-94A0-37F5C1C3DA75}" type="pres">
      <dgm:prSet presAssocID="{E200F9DC-C5ED-4329-BC06-B5709D7CCE5E}" presName="childNode1" presStyleLbl="bgAcc1" presStyleIdx="2" presStyleCnt="3">
        <dgm:presLayoutVars>
          <dgm:bulletEnabled val="1"/>
        </dgm:presLayoutVars>
      </dgm:prSet>
      <dgm:spPr>
        <a:xfrm>
          <a:off x="15706274" y="4968843"/>
          <a:ext cx="6346554" cy="5234580"/>
        </a:xfrm>
        <a:prstGeom prst="roundRect">
          <a:avLst>
            <a:gd name="adj" fmla="val 10000"/>
          </a:avLst>
        </a:prstGeom>
      </dgm:spPr>
    </dgm:pt>
    <dgm:pt modelId="{0A7B83EA-B775-4CE1-A634-C7634DB53D07}" type="pres">
      <dgm:prSet presAssocID="{E200F9DC-C5ED-4329-BC06-B5709D7CCE5E}" presName="childNode1tx" presStyleLbl="bgAcc1" presStyleIdx="2" presStyleCnt="3">
        <dgm:presLayoutVars>
          <dgm:bulletEnabled val="1"/>
        </dgm:presLayoutVars>
      </dgm:prSet>
      <dgm:spPr/>
    </dgm:pt>
    <dgm:pt modelId="{CD4FF541-A174-44DC-954A-97A5B4C99704}" type="pres">
      <dgm:prSet presAssocID="{E200F9DC-C5ED-4329-BC06-B5709D7CCE5E}" presName="parentNode1" presStyleLbl="node1" presStyleIdx="2" presStyleCnt="3">
        <dgm:presLayoutVars>
          <dgm:chMax val="1"/>
          <dgm:bulletEnabled val="1"/>
        </dgm:presLayoutVars>
      </dgm:prSet>
      <dgm:spPr>
        <a:xfrm>
          <a:off x="17116620" y="9081727"/>
          <a:ext cx="5641381" cy="2243391"/>
        </a:xfrm>
        <a:prstGeom prst="roundRect">
          <a:avLst>
            <a:gd name="adj" fmla="val 10000"/>
          </a:avLst>
        </a:prstGeom>
      </dgm:spPr>
    </dgm:pt>
    <dgm:pt modelId="{CC051E3E-44A3-4D91-BB2E-10441496F8F1}" type="pres">
      <dgm:prSet presAssocID="{E200F9DC-C5ED-4329-BC06-B5709D7CCE5E}" presName="connSite1" presStyleCnt="0"/>
      <dgm:spPr/>
    </dgm:pt>
  </dgm:ptLst>
  <dgm:cxnLst>
    <dgm:cxn modelId="{8CF4D10A-E749-4AE6-85A8-CA8C22113E8F}" type="presOf" srcId="{A61F9AF3-A7A4-418C-8CDA-4039F8A41996}" destId="{AAEC7699-CC86-4001-B35C-896FE94B470F}" srcOrd="0" destOrd="0" presId="urn:microsoft.com/office/officeart/2005/8/layout/hProcess4"/>
    <dgm:cxn modelId="{1B67E10A-BDA5-444C-89D9-C1855CCB4B7C}" type="presOf" srcId="{9061F001-4FBF-4B5B-8437-78B71A1042FB}" destId="{0A7B83EA-B775-4CE1-A634-C7634DB53D07}" srcOrd="1" destOrd="1" presId="urn:microsoft.com/office/officeart/2005/8/layout/hProcess4"/>
    <dgm:cxn modelId="{342E6F0F-5E7F-4284-BAC5-BBAA97B14915}" type="presOf" srcId="{77811A77-B7BE-4422-B789-00202CB3BDB2}" destId="{B922816E-103E-4624-BE69-FA72382767C6}" srcOrd="0" destOrd="0" presId="urn:microsoft.com/office/officeart/2005/8/layout/hProcess4"/>
    <dgm:cxn modelId="{B19F0415-389E-42CD-800D-527E34C3AFC6}" type="presOf" srcId="{5642BB5A-A89E-4850-B4DB-92109C6A32E5}" destId="{5F255DA0-F9DB-4ECA-84B2-C18A90E82D61}" srcOrd="0" destOrd="1" presId="urn:microsoft.com/office/officeart/2005/8/layout/hProcess4"/>
    <dgm:cxn modelId="{4436BC1A-364C-4341-81A3-2268FE7E475C}" type="presOf" srcId="{E200F9DC-C5ED-4329-BC06-B5709D7CCE5E}" destId="{CD4FF541-A174-44DC-954A-97A5B4C99704}" srcOrd="0" destOrd="0" presId="urn:microsoft.com/office/officeart/2005/8/layout/hProcess4"/>
    <dgm:cxn modelId="{6865D12D-7D38-4D2C-8793-D052F620129A}" type="presOf" srcId="{EA4C7C95-A83C-4366-AAC7-571CC4A34545}" destId="{A2F62295-CC1A-4695-9C18-92AC493E3CE7}" srcOrd="1" destOrd="0" presId="urn:microsoft.com/office/officeart/2005/8/layout/hProcess4"/>
    <dgm:cxn modelId="{BDAC2031-B4EB-4BE0-8265-11EFC45B232F}" type="presOf" srcId="{5BD3BC83-80C5-41E5-8277-3416C35EB3AD}" destId="{D579068D-E81D-436F-94A0-37F5C1C3DA75}" srcOrd="0" destOrd="0" presId="urn:microsoft.com/office/officeart/2005/8/layout/hProcess4"/>
    <dgm:cxn modelId="{7FA3E43D-E626-4A0C-A475-0A47155F1F9A}" type="presOf" srcId="{5642BB5A-A89E-4850-B4DB-92109C6A32E5}" destId="{A2F62295-CC1A-4695-9C18-92AC493E3CE7}" srcOrd="1" destOrd="1" presId="urn:microsoft.com/office/officeart/2005/8/layout/hProcess4"/>
    <dgm:cxn modelId="{89087742-EC03-480A-8ECB-DFF48102C506}" srcId="{167317A8-2D79-4CA7-8C2A-28D1783E5A9F}" destId="{E200F9DC-C5ED-4329-BC06-B5709D7CCE5E}" srcOrd="2" destOrd="0" parTransId="{3A2B5EDE-9BF4-4BB9-A8B4-1F02609FE7D9}" sibTransId="{780C3B0D-3D7F-4DBB-92A7-9641587D7694}"/>
    <dgm:cxn modelId="{4B4A0365-BD69-40C7-A8E9-6E3D4B3F9ED6}" srcId="{E8BD99EF-07F0-414E-BBBD-0C49FC3B3572}" destId="{5642BB5A-A89E-4850-B4DB-92109C6A32E5}" srcOrd="1" destOrd="0" parTransId="{791DC2CD-D102-43E4-BAA1-FDEA92CA39F0}" sibTransId="{D19848C1-E394-457E-8289-915A6EC80626}"/>
    <dgm:cxn modelId="{1612B548-1448-4DBB-8672-AB6666E81D95}" type="presOf" srcId="{52F66421-97B4-4090-8041-6AC6228DF439}" destId="{2C1C9528-B6E5-45D6-B18A-A339359A7C0E}" srcOrd="0" destOrd="0" presId="urn:microsoft.com/office/officeart/2005/8/layout/hProcess4"/>
    <dgm:cxn modelId="{6D33D56D-302D-44CE-92BF-A03F18F42BEF}" type="presOf" srcId="{EA4C7C95-A83C-4366-AAC7-571CC4A34545}" destId="{5F255DA0-F9DB-4ECA-84B2-C18A90E82D61}" srcOrd="0" destOrd="0" presId="urn:microsoft.com/office/officeart/2005/8/layout/hProcess4"/>
    <dgm:cxn modelId="{109CA974-D7A6-4552-9413-49150EA16263}" srcId="{52F66421-97B4-4090-8041-6AC6228DF439}" destId="{77811A77-B7BE-4422-B789-00202CB3BDB2}" srcOrd="0" destOrd="0" parTransId="{BB058A1E-1C44-4526-B425-06C118F5AD19}" sibTransId="{B91C449D-8486-407E-94AA-2FBD07CF098C}"/>
    <dgm:cxn modelId="{C8DB7378-2D0A-49A6-9D35-8B7B9E9957CD}" srcId="{52F66421-97B4-4090-8041-6AC6228DF439}" destId="{D8F2C02F-1CC6-4178-BD28-D62981450A30}" srcOrd="1" destOrd="0" parTransId="{0504DC52-B832-4B7C-9976-EA05244B6DBE}" sibTransId="{01D4AD75-60F3-4405-B6EE-BADEA9AEE01E}"/>
    <dgm:cxn modelId="{BE552959-E4BC-4F80-98CA-2B79FBFCB629}" type="presOf" srcId="{E8BD99EF-07F0-414E-BBBD-0C49FC3B3572}" destId="{016DD3EE-808B-49AB-9452-80B7F84B7340}" srcOrd="0" destOrd="0" presId="urn:microsoft.com/office/officeart/2005/8/layout/hProcess4"/>
    <dgm:cxn modelId="{97309A5A-0379-47E0-980E-A52013882BAD}" type="presOf" srcId="{D8F2C02F-1CC6-4178-BD28-D62981450A30}" destId="{5D81C1D6-4152-4896-AB8A-6A4C691BC44D}" srcOrd="1" destOrd="1" presId="urn:microsoft.com/office/officeart/2005/8/layout/hProcess4"/>
    <dgm:cxn modelId="{DE42FF7F-3824-45CF-AD17-BE2CDBB07CE8}" srcId="{167317A8-2D79-4CA7-8C2A-28D1783E5A9F}" destId="{52F66421-97B4-4090-8041-6AC6228DF439}" srcOrd="0" destOrd="0" parTransId="{9DC6EA77-394E-48B4-9C31-BDC426564926}" sibTransId="{A61F9AF3-A7A4-418C-8CDA-4039F8A41996}"/>
    <dgm:cxn modelId="{6372AE81-0424-4CB5-B439-BC18DC5FF068}" srcId="{167317A8-2D79-4CA7-8C2A-28D1783E5A9F}" destId="{E8BD99EF-07F0-414E-BBBD-0C49FC3B3572}" srcOrd="1" destOrd="0" parTransId="{8F8B640F-F71C-4FD3-AE0C-71D3298FC72B}" sibTransId="{67DC65CC-0127-4B68-A434-CC15B3A75587}"/>
    <dgm:cxn modelId="{7E68618B-37E9-4D31-838A-D124B8AEA887}" type="presOf" srcId="{167317A8-2D79-4CA7-8C2A-28D1783E5A9F}" destId="{4CD7A9A9-0244-4880-9B6C-774D73125A01}" srcOrd="0" destOrd="0" presId="urn:microsoft.com/office/officeart/2005/8/layout/hProcess4"/>
    <dgm:cxn modelId="{99741598-2D03-4564-B479-F765383AF0FA}" type="presOf" srcId="{D8F2C02F-1CC6-4178-BD28-D62981450A30}" destId="{B922816E-103E-4624-BE69-FA72382767C6}" srcOrd="0" destOrd="1" presId="urn:microsoft.com/office/officeart/2005/8/layout/hProcess4"/>
    <dgm:cxn modelId="{E71F07A2-BFE8-4FCE-84F8-7D93721341A1}" type="presOf" srcId="{5BD3BC83-80C5-41E5-8277-3416C35EB3AD}" destId="{0A7B83EA-B775-4CE1-A634-C7634DB53D07}" srcOrd="1" destOrd="0" presId="urn:microsoft.com/office/officeart/2005/8/layout/hProcess4"/>
    <dgm:cxn modelId="{3D0B49AD-60F8-45AA-B3AE-7CD39328AC59}" srcId="{E8BD99EF-07F0-414E-BBBD-0C49FC3B3572}" destId="{EA4C7C95-A83C-4366-AAC7-571CC4A34545}" srcOrd="0" destOrd="0" parTransId="{4B59BE62-416E-493D-9451-5FB63D4A8A63}" sibTransId="{44D6617B-6DD5-4068-8F74-93229B20B96A}"/>
    <dgm:cxn modelId="{B3E1BFBB-47A9-410E-815F-7BD88D8448E3}" type="presOf" srcId="{9061F001-4FBF-4B5B-8437-78B71A1042FB}" destId="{D579068D-E81D-436F-94A0-37F5C1C3DA75}" srcOrd="0" destOrd="1" presId="urn:microsoft.com/office/officeart/2005/8/layout/hProcess4"/>
    <dgm:cxn modelId="{42C74AE1-CA0E-431A-881F-DCBCD0A46676}" srcId="{E200F9DC-C5ED-4329-BC06-B5709D7CCE5E}" destId="{5BD3BC83-80C5-41E5-8277-3416C35EB3AD}" srcOrd="0" destOrd="0" parTransId="{497773ED-1E7E-48D6-B386-49C8637602EC}" sibTransId="{00D4A020-A6CB-430E-A59D-397CC06F085D}"/>
    <dgm:cxn modelId="{AF2DC7E5-B923-45AC-859C-42E5DECD108E}" type="presOf" srcId="{77811A77-B7BE-4422-B789-00202CB3BDB2}" destId="{5D81C1D6-4152-4896-AB8A-6A4C691BC44D}" srcOrd="1" destOrd="0" presId="urn:microsoft.com/office/officeart/2005/8/layout/hProcess4"/>
    <dgm:cxn modelId="{9BAA34F6-C21C-4B05-9ECE-1D9CF0C9AD85}" srcId="{E200F9DC-C5ED-4329-BC06-B5709D7CCE5E}" destId="{9061F001-4FBF-4B5B-8437-78B71A1042FB}" srcOrd="1" destOrd="0" parTransId="{12DEAE19-250B-4DB9-9BC9-2C4E11128BE1}" sibTransId="{38EC38EE-A664-489E-808D-C31BC9B962AD}"/>
    <dgm:cxn modelId="{CC348AF8-63EB-42E5-B2D4-1DA2A255D925}" type="presOf" srcId="{67DC65CC-0127-4B68-A434-CC15B3A75587}" destId="{9D521ABC-43B4-459A-B344-6CD135BD1690}" srcOrd="0" destOrd="0" presId="urn:microsoft.com/office/officeart/2005/8/layout/hProcess4"/>
    <dgm:cxn modelId="{25B9FF52-3EA1-487B-AE72-A464B271D74B}" type="presParOf" srcId="{4CD7A9A9-0244-4880-9B6C-774D73125A01}" destId="{5AD1875E-AB8E-4AF0-A534-FB01EA3D4846}" srcOrd="0" destOrd="0" presId="urn:microsoft.com/office/officeart/2005/8/layout/hProcess4"/>
    <dgm:cxn modelId="{22A8F272-44E4-4121-9F34-7AB8D67FBDF4}" type="presParOf" srcId="{4CD7A9A9-0244-4880-9B6C-774D73125A01}" destId="{65211D8E-0720-4CD4-A5F0-BB279B8DBDA7}" srcOrd="1" destOrd="0" presId="urn:microsoft.com/office/officeart/2005/8/layout/hProcess4"/>
    <dgm:cxn modelId="{FE003BBA-75B3-407A-8A13-7A1BAE83FF33}" type="presParOf" srcId="{4CD7A9A9-0244-4880-9B6C-774D73125A01}" destId="{10D9E606-C8EB-41AB-82D3-60856C2D478E}" srcOrd="2" destOrd="0" presId="urn:microsoft.com/office/officeart/2005/8/layout/hProcess4"/>
    <dgm:cxn modelId="{8942D6D3-52C5-4A76-B21C-75BB17A576B3}" type="presParOf" srcId="{10D9E606-C8EB-41AB-82D3-60856C2D478E}" destId="{627F946B-9DED-4688-8B2A-44B711657F16}" srcOrd="0" destOrd="0" presId="urn:microsoft.com/office/officeart/2005/8/layout/hProcess4"/>
    <dgm:cxn modelId="{11BEC25A-499A-4BF8-8F40-68CE5F120380}" type="presParOf" srcId="{627F946B-9DED-4688-8B2A-44B711657F16}" destId="{868201C4-36F9-442D-ACB2-8EE8B43DD82C}" srcOrd="0" destOrd="0" presId="urn:microsoft.com/office/officeart/2005/8/layout/hProcess4"/>
    <dgm:cxn modelId="{79FC754F-E42A-427E-95DC-49A3A8BE9BCC}" type="presParOf" srcId="{627F946B-9DED-4688-8B2A-44B711657F16}" destId="{B922816E-103E-4624-BE69-FA72382767C6}" srcOrd="1" destOrd="0" presId="urn:microsoft.com/office/officeart/2005/8/layout/hProcess4"/>
    <dgm:cxn modelId="{23E5E7C8-5954-470F-8A70-547CDAB2F870}" type="presParOf" srcId="{627F946B-9DED-4688-8B2A-44B711657F16}" destId="{5D81C1D6-4152-4896-AB8A-6A4C691BC44D}" srcOrd="2" destOrd="0" presId="urn:microsoft.com/office/officeart/2005/8/layout/hProcess4"/>
    <dgm:cxn modelId="{EF748F50-737D-4B20-A1DD-373C5B042D37}" type="presParOf" srcId="{627F946B-9DED-4688-8B2A-44B711657F16}" destId="{2C1C9528-B6E5-45D6-B18A-A339359A7C0E}" srcOrd="3" destOrd="0" presId="urn:microsoft.com/office/officeart/2005/8/layout/hProcess4"/>
    <dgm:cxn modelId="{2371E8BA-EF3E-42DF-870F-5C5D17CD405D}" type="presParOf" srcId="{627F946B-9DED-4688-8B2A-44B711657F16}" destId="{7141CB14-000A-4D97-84F6-779C78CA509E}" srcOrd="4" destOrd="0" presId="urn:microsoft.com/office/officeart/2005/8/layout/hProcess4"/>
    <dgm:cxn modelId="{D1B501E2-DEA8-4E76-8C2C-84B4F9224EAC}" type="presParOf" srcId="{10D9E606-C8EB-41AB-82D3-60856C2D478E}" destId="{AAEC7699-CC86-4001-B35C-896FE94B470F}" srcOrd="1" destOrd="0" presId="urn:microsoft.com/office/officeart/2005/8/layout/hProcess4"/>
    <dgm:cxn modelId="{A6FAEBCA-6CE0-4BAF-99CD-5CD964D71BC2}" type="presParOf" srcId="{10D9E606-C8EB-41AB-82D3-60856C2D478E}" destId="{8E885293-A9C3-452D-AF95-B51E44D538AF}" srcOrd="2" destOrd="0" presId="urn:microsoft.com/office/officeart/2005/8/layout/hProcess4"/>
    <dgm:cxn modelId="{67A175D8-A4F8-4FC2-BD25-75AE3A513067}" type="presParOf" srcId="{8E885293-A9C3-452D-AF95-B51E44D538AF}" destId="{E8C930DF-AC87-4234-9035-C94A108A1F6C}" srcOrd="0" destOrd="0" presId="urn:microsoft.com/office/officeart/2005/8/layout/hProcess4"/>
    <dgm:cxn modelId="{789F5E11-CDD7-4221-AEA8-404FB6D13B39}" type="presParOf" srcId="{8E885293-A9C3-452D-AF95-B51E44D538AF}" destId="{5F255DA0-F9DB-4ECA-84B2-C18A90E82D61}" srcOrd="1" destOrd="0" presId="urn:microsoft.com/office/officeart/2005/8/layout/hProcess4"/>
    <dgm:cxn modelId="{62B4E232-C813-438F-9616-9D5D03949F35}" type="presParOf" srcId="{8E885293-A9C3-452D-AF95-B51E44D538AF}" destId="{A2F62295-CC1A-4695-9C18-92AC493E3CE7}" srcOrd="2" destOrd="0" presId="urn:microsoft.com/office/officeart/2005/8/layout/hProcess4"/>
    <dgm:cxn modelId="{F4BC7A49-B55A-48C8-94CE-EA45C19E2C07}" type="presParOf" srcId="{8E885293-A9C3-452D-AF95-B51E44D538AF}" destId="{016DD3EE-808B-49AB-9452-80B7F84B7340}" srcOrd="3" destOrd="0" presId="urn:microsoft.com/office/officeart/2005/8/layout/hProcess4"/>
    <dgm:cxn modelId="{F9645E05-C5C9-424B-853D-0EC758F8B13F}" type="presParOf" srcId="{8E885293-A9C3-452D-AF95-B51E44D538AF}" destId="{CECF0994-D6F3-4EB2-B632-9EE5E0BF3C02}" srcOrd="4" destOrd="0" presId="urn:microsoft.com/office/officeart/2005/8/layout/hProcess4"/>
    <dgm:cxn modelId="{5AF92268-B6C0-433C-8CDC-891538FAE121}" type="presParOf" srcId="{10D9E606-C8EB-41AB-82D3-60856C2D478E}" destId="{9D521ABC-43B4-459A-B344-6CD135BD1690}" srcOrd="3" destOrd="0" presId="urn:microsoft.com/office/officeart/2005/8/layout/hProcess4"/>
    <dgm:cxn modelId="{151D25CE-5B58-43E1-876E-6E3001701162}" type="presParOf" srcId="{10D9E606-C8EB-41AB-82D3-60856C2D478E}" destId="{20802AC3-D6A2-4BD2-8ADA-7FBD6A59E9AB}" srcOrd="4" destOrd="0" presId="urn:microsoft.com/office/officeart/2005/8/layout/hProcess4"/>
    <dgm:cxn modelId="{141F7B9D-0E9D-4CE4-AAB3-222D7054ED06}" type="presParOf" srcId="{20802AC3-D6A2-4BD2-8ADA-7FBD6A59E9AB}" destId="{CE41B8FA-A0D1-48E8-85A4-304CCB4FD360}" srcOrd="0" destOrd="0" presId="urn:microsoft.com/office/officeart/2005/8/layout/hProcess4"/>
    <dgm:cxn modelId="{C5C46C09-45D6-48FC-A732-CD8240B336D7}" type="presParOf" srcId="{20802AC3-D6A2-4BD2-8ADA-7FBD6A59E9AB}" destId="{D579068D-E81D-436F-94A0-37F5C1C3DA75}" srcOrd="1" destOrd="0" presId="urn:microsoft.com/office/officeart/2005/8/layout/hProcess4"/>
    <dgm:cxn modelId="{6C641837-AB83-497A-869C-52D55A0A365C}" type="presParOf" srcId="{20802AC3-D6A2-4BD2-8ADA-7FBD6A59E9AB}" destId="{0A7B83EA-B775-4CE1-A634-C7634DB53D07}" srcOrd="2" destOrd="0" presId="urn:microsoft.com/office/officeart/2005/8/layout/hProcess4"/>
    <dgm:cxn modelId="{E7A14462-C55B-491F-9604-1984C65DDBAE}" type="presParOf" srcId="{20802AC3-D6A2-4BD2-8ADA-7FBD6A59E9AB}" destId="{CD4FF541-A174-44DC-954A-97A5B4C99704}" srcOrd="3" destOrd="0" presId="urn:microsoft.com/office/officeart/2005/8/layout/hProcess4"/>
    <dgm:cxn modelId="{6823280C-D68E-4900-8593-08F037DC3B8B}" type="presParOf" srcId="{20802AC3-D6A2-4BD2-8ADA-7FBD6A59E9AB}" destId="{CC051E3E-44A3-4D91-BB2E-10441496F8F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3379761" cy="11328422"/>
        <a:chOff x="0" y="0"/>
        <a:chExt cx="13379761" cy="11328422"/>
      </a:xfrm>
    </dsp:grpSpPr>
    <dsp:sp modelId="{B922816E-103E-4624-BE69-FA72382767C6}">
      <dsp:nvSpPr>
        <dsp:cNvPr id="4" name="圆角矩形 3"/>
        <dsp:cNvSpPr/>
      </dsp:nvSpPr>
      <dsp:spPr bwMode="white">
        <a:xfrm>
          <a:off x="0" y="4126184"/>
          <a:ext cx="3729496" cy="3076055"/>
        </a:xfrm>
        <a:prstGeom prst="roundRect">
          <a:avLst>
            <a:gd name="adj" fmla="val 10000"/>
          </a:avLst>
        </a:prstGeom>
        <a:solidFill>
          <a:srgbClr val="DCE5FC">
            <a:alpha val="9804"/>
          </a:srgbClr>
        </a:solidFill>
        <a:ln w="3175" cap="flat" cmpd="sng" algn="ctr">
          <a:noFill/>
          <a:prstDash val="solid"/>
          <a:miter lim="400000"/>
        </a:ln>
        <a:effectLst/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vert="horz" wrap="square" lIns="111811" tIns="111811" rIns="111811" bIns="111811" numCol="1" spcCol="1270" anchor="ctr" anchorCtr="0" forceAA="0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85750" marR="0" lvl="1" indent="-285750" algn="ctr" defTabSz="189484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"/>
          </a:pPr>
          <a:r>
            <a:rPr kumimoji="0" lang="zh-CN" altLang="en-U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</a:rPr>
            <a:t>技术预览</a:t>
          </a:r>
          <a:endParaRPr kumimoji="0" lang="zh-CN" altLang="en-US" sz="4400" b="0" i="0" u="none" strike="noStrike" kern="1200" cap="none" spc="0" normalizeH="0" baseline="0" dirty="0">
            <a:ln>
              <a:noFill/>
            </a:ln>
            <a:solidFill>
              <a:schemeClr val="tx1"/>
            </a:solidFill>
            <a:effectLst/>
            <a:uFillTx/>
            <a:latin typeface="Source Han Sans CN" charset="-122"/>
            <a:ea typeface="Source Han Sans CN" charset="-122"/>
            <a:cs typeface="Source Han Sans CN" charset="-122"/>
          </a:endParaRPr>
        </a:p>
        <a:p>
          <a:pPr marL="285750" marR="0" lvl="1" indent="-285750" algn="ctr" defTabSz="1894840" rtl="0" fontAlgn="auto" latinLnBrk="0" hangingPunct="0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"/>
          </a:pPr>
          <a:r>
            <a:rPr kumimoji="0" lang="zh-CN" altLang="en-US" sz="4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</a:rPr>
            <a:t>联合创新</a:t>
          </a:r>
          <a:endParaRPr>
            <a:solidFill>
              <a:schemeClr val="dk1"/>
            </a:solidFill>
          </a:endParaRPr>
        </a:p>
      </dsp:txBody>
      <dsp:txXfrm>
        <a:off x="0" y="4126184"/>
        <a:ext cx="3729496" cy="3076055"/>
      </dsp:txXfrm>
    </dsp:sp>
    <dsp:sp modelId="{AAEC7699-CC86-4001-B35C-896FE94B470F}">
      <dsp:nvSpPr>
        <dsp:cNvPr id="6" name="形状 5"/>
        <dsp:cNvSpPr/>
      </dsp:nvSpPr>
      <dsp:spPr bwMode="white">
        <a:xfrm>
          <a:off x="2089630" y="5041478"/>
          <a:ext cx="3995649" cy="3995649"/>
        </a:xfrm>
        <a:prstGeom prst="leftCircularArrow">
          <a:avLst>
            <a:gd name="adj1" fmla="val 5000"/>
            <a:gd name="adj2" fmla="val -360000"/>
            <a:gd name="adj3" fmla="val 2280338"/>
            <a:gd name="adj4" fmla="val 9169317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089630" y="5041478"/>
        <a:ext cx="3995649" cy="3995649"/>
      </dsp:txXfrm>
    </dsp:sp>
    <dsp:sp modelId="{2C1C9528-B6E5-45D6-B18A-A339359A7C0E}">
      <dsp:nvSpPr>
        <dsp:cNvPr id="5" name="圆角矩形 4"/>
        <dsp:cNvSpPr/>
      </dsp:nvSpPr>
      <dsp:spPr bwMode="white">
        <a:xfrm>
          <a:off x="828777" y="6543084"/>
          <a:ext cx="3315108" cy="1318309"/>
        </a:xfrm>
        <a:prstGeom prst="roundRect">
          <a:avLst>
            <a:gd name="adj" fmla="val 10000"/>
          </a:avLst>
        </a:prstGeom>
        <a:solidFill>
          <a:srgbClr val="D0D7FF">
            <a:alpha val="20000"/>
          </a:srgbClr>
        </a:solidFill>
        <a:ln w="12700" cap="flat">
          <a:noFill/>
          <a:miter lim="4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wrap="square" lIns="25286" tIns="25286" rIns="25286" bIns="25286" numCol="1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marR="0" lvl="0" indent="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兰亭黑简体" panose="02000000000000000000" charset="-122"/>
            </a:rPr>
            <a:t>创新版本</a:t>
          </a:r>
        </a:p>
      </dsp:txBody>
      <dsp:txXfrm>
        <a:off x="828777" y="6543084"/>
        <a:ext cx="3315108" cy="1318309"/>
      </dsp:txXfrm>
    </dsp:sp>
    <dsp:sp modelId="{5F255DA0-F9DB-4ECA-84B2-C18A90E82D61}">
      <dsp:nvSpPr>
        <dsp:cNvPr id="8" name="圆角矩形 7"/>
        <dsp:cNvSpPr/>
      </dsp:nvSpPr>
      <dsp:spPr bwMode="white">
        <a:xfrm>
          <a:off x="4493621" y="4033902"/>
          <a:ext cx="3953266" cy="3260618"/>
        </a:xfrm>
        <a:prstGeom prst="roundRect">
          <a:avLst>
            <a:gd name="adj" fmla="val 10000"/>
          </a:avLst>
        </a:prstGeom>
        <a:solidFill>
          <a:srgbClr val="DCE5FC">
            <a:alpha val="9804"/>
          </a:srgbClr>
        </a:solidFill>
        <a:ln w="3175" cap="flat">
          <a:noFill/>
          <a:miter lim="400000"/>
        </a:ln>
        <a:effectLst/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wrap="square" lIns="111811" tIns="111811" rIns="111811" bIns="111811" numCol="1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85750" marR="0" lvl="1" indent="-28575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Char char="•"/>
          </a:pP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方正兰亭黑简体" panose="02000000000000000000" charset="-122"/>
            </a:rPr>
            <a:t>成熟稳定</a:t>
          </a:r>
          <a:endParaRPr kumimoji="0" lang="zh-CN" altLang="en-US" sz="4400" b="0" i="0" u="none" strike="noStrike" cap="none" spc="0" normalizeH="0" baseline="0" dirty="0">
            <a:ln>
              <a:noFill/>
            </a:ln>
            <a:solidFill>
              <a:schemeClr val="tx1"/>
            </a:solidFill>
            <a:effectLst/>
            <a:uFillTx/>
            <a:latin typeface="Source Han Sans CN" charset="-122"/>
            <a:ea typeface="Source Han Sans CN" charset="-122"/>
            <a:cs typeface="Source Han Sans CN" charset="-122"/>
            <a:sym typeface="方正兰亭黑简体" panose="02000000000000000000" charset="-122"/>
          </a:endParaRPr>
        </a:p>
        <a:p>
          <a:pPr marL="285750" marR="0" lvl="1" indent="-28575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Char char="•"/>
          </a:pP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方正兰亭黑简体" panose="02000000000000000000" charset="-122"/>
            </a:rPr>
            <a:t>版本发行</a:t>
          </a:r>
          <a:endParaRPr>
            <a:solidFill>
              <a:schemeClr val="dk1"/>
            </a:solidFill>
          </a:endParaRPr>
        </a:p>
      </dsp:txBody>
      <dsp:txXfrm>
        <a:off x="4493621" y="4033902"/>
        <a:ext cx="3953266" cy="3260618"/>
      </dsp:txXfrm>
    </dsp:sp>
    <dsp:sp modelId="{9D521ABC-43B4-459A-B344-6CD135BD1690}">
      <dsp:nvSpPr>
        <dsp:cNvPr id="10" name="环形箭头 9"/>
        <dsp:cNvSpPr/>
      </dsp:nvSpPr>
      <dsp:spPr bwMode="white">
        <a:xfrm>
          <a:off x="6595516" y="2131925"/>
          <a:ext cx="4570190" cy="4570190"/>
        </a:xfrm>
        <a:prstGeom prst="circularArrow">
          <a:avLst>
            <a:gd name="adj1" fmla="val 5000"/>
            <a:gd name="adj2" fmla="val 360000"/>
            <a:gd name="adj3" fmla="val 19591101"/>
            <a:gd name="adj4" fmla="val 12702123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6595516" y="2131925"/>
        <a:ext cx="4570190" cy="4570190"/>
      </dsp:txXfrm>
    </dsp:sp>
    <dsp:sp modelId="{016DD3EE-808B-49AB-9452-80B7F84B7340}">
      <dsp:nvSpPr>
        <dsp:cNvPr id="9" name="圆角矩形 8"/>
        <dsp:cNvSpPr/>
      </dsp:nvSpPr>
      <dsp:spPr bwMode="white">
        <a:xfrm>
          <a:off x="5372125" y="3335198"/>
          <a:ext cx="3514014" cy="1397408"/>
        </a:xfrm>
        <a:prstGeom prst="roundRect">
          <a:avLst>
            <a:gd name="adj" fmla="val 10000"/>
          </a:avLst>
        </a:prstGeom>
        <a:solidFill>
          <a:srgbClr val="D0D7FF">
            <a:alpha val="20000"/>
          </a:srgbClr>
        </a:solidFill>
        <a:ln w="12700" cap="flat">
          <a:noFill/>
          <a:miter lim="4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wrap="square" lIns="25286" tIns="25286" rIns="25286" bIns="25286" numCol="1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marR="0" lvl="0" indent="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en-US" altLang="zh-CN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兰亭黑简体" panose="02000000000000000000" charset="-122"/>
            </a:rPr>
            <a:t>LTS </a:t>
          </a: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兰亭黑简体" panose="02000000000000000000" charset="-122"/>
            </a:rPr>
            <a:t>版本</a:t>
          </a:r>
        </a:p>
      </dsp:txBody>
      <dsp:txXfrm>
        <a:off x="5372125" y="3335198"/>
        <a:ext cx="3514014" cy="1397408"/>
      </dsp:txXfrm>
    </dsp:sp>
    <dsp:sp modelId="{D579068D-E81D-436F-94A0-37F5C1C3DA75}">
      <dsp:nvSpPr>
        <dsp:cNvPr id="12" name="圆角矩形 11"/>
        <dsp:cNvSpPr/>
      </dsp:nvSpPr>
      <dsp:spPr bwMode="white">
        <a:xfrm>
          <a:off x="9235876" y="4126184"/>
          <a:ext cx="3729496" cy="3076055"/>
        </a:xfrm>
        <a:prstGeom prst="roundRect">
          <a:avLst>
            <a:gd name="adj" fmla="val 10000"/>
          </a:avLst>
        </a:prstGeom>
        <a:solidFill>
          <a:srgbClr val="DCE5FC">
            <a:alpha val="9804"/>
          </a:srgbClr>
        </a:solidFill>
        <a:ln w="3175" cap="flat">
          <a:noFill/>
          <a:miter lim="400000"/>
        </a:ln>
        <a:effectLst/>
      </dsp:spPr>
      <dsp:style>
        <a:lnRef idx="2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wrap="square" lIns="111811" tIns="111811" rIns="111811" bIns="111811" numCol="1" anchor="ctr"/>
        <a:lstStyle>
          <a:lvl1pPr algn="l">
            <a:defRPr sz="6500"/>
          </a:lvl1pPr>
          <a:lvl2pPr marL="285750" indent="-285750" algn="l">
            <a:defRPr sz="6500"/>
          </a:lvl2pPr>
          <a:lvl3pPr marL="571500" indent="-285750" algn="l">
            <a:defRPr sz="6500"/>
          </a:lvl3pPr>
          <a:lvl4pPr marL="857250" indent="-285750" algn="l">
            <a:defRPr sz="6500"/>
          </a:lvl4pPr>
          <a:lvl5pPr marL="1143000" indent="-285750" algn="l">
            <a:defRPr sz="6500"/>
          </a:lvl5pPr>
          <a:lvl6pPr marL="1428750" indent="-285750" algn="l">
            <a:defRPr sz="6500"/>
          </a:lvl6pPr>
          <a:lvl7pPr marL="1714500" indent="-285750" algn="l">
            <a:defRPr sz="6500"/>
          </a:lvl7pPr>
          <a:lvl8pPr marL="2000250" indent="-285750" algn="l">
            <a:defRPr sz="6500"/>
          </a:lvl8pPr>
          <a:lvl9pPr marL="2286000" indent="-285750" algn="l">
            <a:defRPr sz="6500"/>
          </a:lvl9pPr>
        </a:lstStyle>
        <a:p>
          <a:pPr marL="285750" lvl="1" indent="-28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400" dirty="0">
              <a:solidFill>
                <a:schemeClr val="tx1"/>
              </a:solidFill>
            </a:rPr>
            <a:t>千行百业</a:t>
          </a:r>
          <a:endParaRPr lang="zh-CN" altLang="en-US" sz="4400" dirty="0">
            <a:solidFill>
              <a:schemeClr val="tx1"/>
            </a:solidFill>
          </a:endParaRPr>
        </a:p>
        <a:p>
          <a:pPr marL="285750" lvl="1" indent="-28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方正兰亭黑简体" panose="02000000000000000000" charset="-122"/>
            </a:rPr>
            <a:t>实际应用</a:t>
          </a:r>
          <a:endParaRPr>
            <a:solidFill>
              <a:schemeClr val="dk1"/>
            </a:solidFill>
          </a:endParaRPr>
        </a:p>
      </dsp:txBody>
      <dsp:txXfrm>
        <a:off x="9235876" y="4126184"/>
        <a:ext cx="3729496" cy="3076055"/>
      </dsp:txXfrm>
    </dsp:sp>
    <dsp:sp modelId="{CD4FF541-A174-44DC-954A-97A5B4C99704}">
      <dsp:nvSpPr>
        <dsp:cNvPr id="13" name="圆角矩形 12"/>
        <dsp:cNvSpPr/>
      </dsp:nvSpPr>
      <dsp:spPr bwMode="white">
        <a:xfrm>
          <a:off x="10064653" y="6543084"/>
          <a:ext cx="3315108" cy="1318309"/>
        </a:xfrm>
        <a:prstGeom prst="roundRect">
          <a:avLst>
            <a:gd name="adj" fmla="val 10000"/>
          </a:avLst>
        </a:prstGeom>
        <a:solidFill>
          <a:srgbClr val="D0D7FF">
            <a:alpha val="20000"/>
          </a:srgbClr>
        </a:solidFill>
        <a:ln w="12700" cap="flat">
          <a:noFill/>
          <a:miter lim="400000"/>
        </a:ln>
        <a:effectLst/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wrap="square" lIns="25286" tIns="25286" rIns="25286" bIns="25286" numCol="1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marL="0" marR="0" lvl="0" indent="0" algn="ctr" defTabSz="189484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</a:pPr>
          <a:r>
            <a:rPr kumimoji="0" lang="zh-CN" altLang="en-US" sz="4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方正兰亭黑简体" panose="02000000000000000000" charset="-122"/>
            </a:rPr>
            <a:t>应用场景</a:t>
          </a:r>
        </a:p>
      </dsp:txBody>
      <dsp:txXfrm>
        <a:off x="10064653" y="6543084"/>
        <a:ext cx="3315108" cy="1318309"/>
      </dsp:txXfrm>
    </dsp:sp>
    <dsp:sp modelId="{868201C4-36F9-442D-ACB2-8EE8B43DD82C}">
      <dsp:nvSpPr>
        <dsp:cNvPr id="3" name="矩形 2" hidden="1"/>
        <dsp:cNvSpPr/>
      </dsp:nvSpPr>
      <dsp:spPr>
        <a:xfrm>
          <a:off x="0" y="3467029"/>
          <a:ext cx="4143885" cy="4394364"/>
        </a:xfrm>
        <a:prstGeom prst="rect">
          <a:avLst/>
        </a:prstGeom>
      </dsp:spPr>
      <dsp:txXfrm>
        <a:off x="0" y="3467029"/>
        <a:ext cx="4143885" cy="4394364"/>
      </dsp:txXfrm>
    </dsp:sp>
    <dsp:sp modelId="{E8C930DF-AC87-4234-9035-C94A108A1F6C}">
      <dsp:nvSpPr>
        <dsp:cNvPr id="7" name="矩形 6" hidden="1"/>
        <dsp:cNvSpPr/>
      </dsp:nvSpPr>
      <dsp:spPr>
        <a:xfrm>
          <a:off x="4493621" y="3335198"/>
          <a:ext cx="4392518" cy="4658025"/>
        </a:xfrm>
        <a:prstGeom prst="rect">
          <a:avLst/>
        </a:prstGeom>
      </dsp:spPr>
      <dsp:txXfrm>
        <a:off x="4493621" y="3335198"/>
        <a:ext cx="4392518" cy="4658025"/>
      </dsp:txXfrm>
    </dsp:sp>
    <dsp:sp modelId="{CE41B8FA-A0D1-48E8-85A4-304CCB4FD360}">
      <dsp:nvSpPr>
        <dsp:cNvPr id="11" name="矩形 10" hidden="1"/>
        <dsp:cNvSpPr/>
      </dsp:nvSpPr>
      <dsp:spPr>
        <a:xfrm>
          <a:off x="9235876" y="3467029"/>
          <a:ext cx="4143885" cy="4394364"/>
        </a:xfrm>
        <a:prstGeom prst="rect">
          <a:avLst/>
        </a:prstGeom>
      </dsp:spPr>
      <dsp:txXfrm>
        <a:off x="9235876" y="3467029"/>
        <a:ext cx="4143885" cy="4394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srcNode" val="parentNode1"/>
              <dgm:param type="dstNode" val="connSite2"/>
              <dgm:param type="connRout" val="curve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srcNode" val="parentNode2"/>
                <dgm:param type="dstNode" val="connSite1"/>
                <dgm:param type="connRout" val="curve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方正兰亭黑简体" panose="02000000000000000000" charset="-122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方正兰亭黑简体" panose="02000000000000000000" charset="-122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方正兰亭黑简体" panose="02000000000000000000" charset="-122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方正兰亭黑简体" panose="02000000000000000000" charset="-122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方正兰亭黑简体" panose="02000000000000000000" charset="-122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方正兰亭黑简体" panose="02000000000000000000" charset="-122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方正兰亭黑简体" panose="02000000000000000000" charset="-122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方正兰亭黑简体" panose="02000000000000000000" charset="-122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方正兰亭黑简体" panose="02000000000000000000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技术创新：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动态复合页、</a:t>
            </a:r>
            <a:r>
              <a:rPr lang="en-US" altLang="zh-CN" dirty="0"/>
              <a:t>MPTCP</a:t>
            </a:r>
            <a:r>
              <a:rPr lang="zh-CN" altLang="en-US" dirty="0"/>
              <a:t>、</a:t>
            </a:r>
            <a:r>
              <a:rPr lang="en-US" altLang="zh-CN" dirty="0"/>
              <a:t>NUMA </a:t>
            </a:r>
            <a:r>
              <a:rPr lang="zh-CN" altLang="en-US" dirty="0"/>
              <a:t>亲和、潮汐调度</a:t>
            </a:r>
            <a:endParaRPr lang="en-US" altLang="zh-CN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安全</a:t>
            </a:r>
            <a:endParaRPr lang="en-US" altLang="zh-CN" dirty="0"/>
          </a:p>
          <a:p>
            <a:pPr marL="457200" lvl="1" indent="-457200">
              <a:buAutoNum type="arabicPeriod"/>
            </a:pP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IMA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的优势</a:t>
            </a:r>
            <a:b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</a:b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纵向对比</a:t>
            </a:r>
            <a:b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</a:b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IMA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是 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openEuler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在 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20.09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版本引入到内核的新特性，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20.03 LTS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及之前版本均不提供对 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IMA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以及可信计算的</a:t>
            </a:r>
            <a:b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</a:b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支持。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IMA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的引入从无到有地填补了 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openEuler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在可信计算领域的空缺，提供了在应用层保护文件完整性的能力。</a:t>
            </a:r>
            <a:b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</a:b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20.09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版本不仅使能了 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4.19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版本内核原生的 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IMA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特性，同时也提供了一种更安全、更便捷的新方案</a:t>
            </a:r>
            <a:r>
              <a:rPr lang="en-US" altLang="zh-CN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——IMA </a:t>
            </a: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摘</a:t>
            </a:r>
            <a:b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</a:br>
            <a:r>
              <a:rPr lang="zh-CN" altLang="en-US" sz="2200" b="0" i="0" dirty="0">
                <a:effectLst/>
                <a:latin typeface="+mn-lt"/>
                <a:ea typeface="+mn-ea"/>
                <a:cs typeface="+mn-cs"/>
                <a:sym typeface="方正兰亭黑简体" panose="02000000000000000000" charset="-122"/>
              </a:rPr>
              <a:t>要列表扩展供用户选择，新方案在保证安全性的同时，显著提升了度量的效率，方便了用户的使用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pPr marL="457200" lvl="1" indent="-457200">
              <a:buAutoNum type="arabicPeriod"/>
            </a:pPr>
            <a:endParaRPr lang="en-US" altLang="zh-CN" dirty="0"/>
          </a:p>
          <a:p>
            <a:pPr marL="457200" lvl="1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endParaRPr lang="en-US" altLang="zh-CN" dirty="0"/>
          </a:p>
          <a:p>
            <a:pPr marL="457200" indent="-457200">
              <a:buAutoNum type="arabicPeriod"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2173A"/>
            </a:gs>
            <a:gs pos="100000">
              <a:srgbClr val="0D113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1pPr>
      <a:lvl2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2pPr>
      <a:lvl3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3pPr>
      <a:lvl4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4pPr>
      <a:lvl5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5pPr>
      <a:lvl6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6pPr>
      <a:lvl7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7pPr>
      <a:lvl8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8pPr>
      <a:lvl9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9pPr>
    </p:titleStyle>
    <p:bodyStyle>
      <a:lvl1pPr marL="391160" marR="0" indent="-39116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1pPr>
      <a:lvl2pPr marL="856615" marR="0" indent="-60452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2pPr>
      <a:lvl3pPr marL="1223645" marR="0" indent="-72009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3pPr>
      <a:lvl4pPr marL="159575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4pPr>
      <a:lvl5pPr marL="184721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5pPr>
      <a:lvl6pPr marL="209931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6pPr>
      <a:lvl7pPr marL="235140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7pPr>
      <a:lvl8pPr marL="260350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8pPr>
      <a:lvl9pPr marL="285496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9pPr>
    </p:bodyStyle>
    <p:otherStyle>
      <a:lvl1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1pPr>
      <a:lvl2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2pPr>
      <a:lvl3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3pPr>
      <a:lvl4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4pPr>
      <a:lvl5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5pPr>
      <a:lvl6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6pPr>
      <a:lvl7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7pPr>
      <a:lvl8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8pPr>
      <a:lvl9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600" y="0"/>
            <a:ext cx="34675200" cy="19504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37415" y="7817400"/>
            <a:ext cx="17199993" cy="1589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方正兰亭黑简体" panose="02000000000000000000" charset="-122"/>
              </a:rPr>
              <a:t>openEuler </a:t>
            </a:r>
            <a:r>
              <a:rPr kumimoji="0" lang="zh-CN" altLang="en-US" sz="100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方正兰亭黑简体" panose="02000000000000000000" charset="-122"/>
              </a:rPr>
              <a:t>内核社区发展介绍</a:t>
            </a:r>
            <a:endParaRPr kumimoji="0" lang="en-US" altLang="zh-CN" sz="10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方正兰亭黑简体" panose="020000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7415" y="10450189"/>
            <a:ext cx="2359392" cy="9743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Source Han Sans CN Medium" charset="-122"/>
                <a:ea typeface="Source Han Sans CN Medium" charset="-122"/>
                <a:cs typeface="Source Han Sans CN Medium" charset="-122"/>
              </a:rPr>
              <a:t>谢秀奇</a:t>
            </a:r>
            <a:endParaRPr kumimoji="0" lang="en-US" altLang="zh-CN" sz="60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ource Han Sans CN Medium" charset="-122"/>
              <a:ea typeface="Source Han Sans CN Medium" charset="-122"/>
              <a:cs typeface="Source Han Sans CN Medium" charset="-122"/>
              <a:sym typeface="方正兰亭黑简体" panose="020000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7415" y="11931678"/>
            <a:ext cx="13641327" cy="7435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5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Han Sans CN Medium" charset="-122"/>
                <a:ea typeface="Source Han Sans CN Medium" charset="-122"/>
                <a:cs typeface="Source Han Sans CN Medium" charset="-122"/>
                <a:sym typeface="方正兰亭黑简体" panose="02000000000000000000" charset="-122"/>
              </a:rPr>
              <a:t>openEuler </a:t>
            </a:r>
            <a:r>
              <a:rPr kumimoji="0" lang="zh-CN" altLang="en-US" sz="45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Han Sans CN Medium" charset="-122"/>
                <a:ea typeface="Source Han Sans CN Medium" charset="-122"/>
                <a:cs typeface="Source Han Sans CN Medium" charset="-122"/>
                <a:sym typeface="方正兰亭黑简体" panose="02000000000000000000" charset="-122"/>
              </a:rPr>
              <a:t>技术委员会委员、</a:t>
            </a:r>
            <a:r>
              <a:rPr kumimoji="0" lang="en-US" altLang="zh-CN" sz="45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Han Sans CN Medium" charset="-122"/>
                <a:ea typeface="Source Han Sans CN Medium" charset="-122"/>
                <a:cs typeface="Source Han Sans CN Medium" charset="-122"/>
                <a:sym typeface="方正兰亭黑简体" panose="02000000000000000000" charset="-122"/>
              </a:rPr>
              <a:t>Kernel SIG Maintainer</a:t>
            </a:r>
            <a:endParaRPr kumimoji="0" lang="en-US" altLang="zh-CN" sz="45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ource Han Sans CN Medium" charset="-122"/>
              <a:ea typeface="Source Han Sans CN Medium" charset="-122"/>
              <a:cs typeface="Source Han Sans CN Medium" charset="-122"/>
              <a:sym typeface="方正兰亭黑简体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38820" y="3263001"/>
            <a:ext cx="5479816" cy="2854488"/>
          </a:xfrm>
          <a:prstGeom prst="rect">
            <a:avLst/>
          </a:prstGeom>
        </p:spPr>
      </p:pic>
      <p:pic>
        <p:nvPicPr>
          <p:cNvPr id="1030" name="Picture 6" descr="https://www.openeuler.org/img/news/20221231-award/media/imag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020" y="3195083"/>
            <a:ext cx="52387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0" y="3195083"/>
            <a:ext cx="5836703" cy="29349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940" y="3246317"/>
            <a:ext cx="4385050" cy="2883708"/>
          </a:xfrm>
          <a:prstGeom prst="rect">
            <a:avLst/>
          </a:prstGeom>
        </p:spPr>
      </p:pic>
      <p:sp>
        <p:nvSpPr>
          <p:cNvPr id="8" name="用算力跨越空间"/>
          <p:cNvSpPr txBox="1"/>
          <p:nvPr/>
        </p:nvSpPr>
        <p:spPr>
          <a:xfrm>
            <a:off x="4841402" y="1458748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内核开发队伍、开发规模、应用规模发展壮大</a:t>
            </a:r>
            <a:endParaRPr lang="zh-CN" altLang="en-US" sz="7000" b="1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</p:txBody>
      </p:sp>
      <p:sp>
        <p:nvSpPr>
          <p:cNvPr id="11" name="线条"/>
          <p:cNvSpPr/>
          <p:nvPr/>
        </p:nvSpPr>
        <p:spPr>
          <a:xfrm>
            <a:off x="1203135" y="6877969"/>
            <a:ext cx="30949975" cy="1"/>
          </a:xfrm>
          <a:prstGeom prst="line">
            <a:avLst/>
          </a:prstGeom>
          <a:ln w="114300">
            <a:solidFill>
              <a:srgbClr val="FFFFFF">
                <a:alpha val="50000"/>
              </a:srgbClr>
            </a:solidFill>
            <a:miter lim="400000"/>
            <a:headEnd type="none" w="med" len="med"/>
            <a:tailEnd type="arrow" w="med" len="med"/>
          </a:ln>
        </p:spPr>
        <p:txBody>
          <a:bodyPr lIns="35559" tIns="35559" rIns="35559" bIns="35559" anchor="ctr"/>
          <a:lstStyle/>
          <a:p>
            <a:pPr defTabSz="1734185">
              <a:defRPr sz="1600"/>
            </a:pPr>
          </a:p>
        </p:txBody>
      </p:sp>
      <p:sp>
        <p:nvSpPr>
          <p:cNvPr id="6" name="矩形 5"/>
          <p:cNvSpPr/>
          <p:nvPr/>
        </p:nvSpPr>
        <p:spPr>
          <a:xfrm>
            <a:off x="4019188" y="6570193"/>
            <a:ext cx="44755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●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062029" y="6570192"/>
            <a:ext cx="44755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●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6678122" y="6570193"/>
            <a:ext cx="44755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●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4074416" y="6570193"/>
            <a:ext cx="44755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●</a:t>
            </a:r>
            <a:endParaRPr lang="zh-CN" altLang="en-US" dirty="0"/>
          </a:p>
        </p:txBody>
      </p:sp>
      <p:sp>
        <p:nvSpPr>
          <p:cNvPr id="19" name="矩形"/>
          <p:cNvSpPr/>
          <p:nvPr/>
        </p:nvSpPr>
        <p:spPr>
          <a:xfrm>
            <a:off x="19620366" y="8843774"/>
            <a:ext cx="12532743" cy="8669061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pic>
        <p:nvPicPr>
          <p:cNvPr id="20" name="圆圈.png" descr="圆圈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3502" y="10486729"/>
            <a:ext cx="3383899" cy="33838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" name="形状"/>
          <p:cNvSpPr/>
          <p:nvPr/>
        </p:nvSpPr>
        <p:spPr>
          <a:xfrm rot="473491">
            <a:off x="19411284" y="11777056"/>
            <a:ext cx="11361912" cy="3107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9" extrusionOk="0">
                <a:moveTo>
                  <a:pt x="21600" y="0"/>
                </a:moveTo>
                <a:lnTo>
                  <a:pt x="21337" y="45"/>
                </a:lnTo>
                <a:lnTo>
                  <a:pt x="21413" y="358"/>
                </a:lnTo>
                <a:cubicBezTo>
                  <a:pt x="20271" y="3348"/>
                  <a:pt x="18991" y="6132"/>
                  <a:pt x="17555" y="8618"/>
                </a:cubicBezTo>
                <a:cubicBezTo>
                  <a:pt x="12595" y="17203"/>
                  <a:pt x="6273" y="21354"/>
                  <a:pt x="0" y="21403"/>
                </a:cubicBezTo>
                <a:cubicBezTo>
                  <a:pt x="6678" y="21600"/>
                  <a:pt x="13390" y="16929"/>
                  <a:pt x="18485" y="7358"/>
                </a:cubicBezTo>
                <a:cubicBezTo>
                  <a:pt x="19611" y="5244"/>
                  <a:pt x="20600" y="2974"/>
                  <a:pt x="21471" y="597"/>
                </a:cubicBezTo>
                <a:lnTo>
                  <a:pt x="21562" y="966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21000">
                <a:srgbClr val="FFFFFF">
                  <a:alpha val="0"/>
                </a:srgbClr>
              </a:gs>
              <a:gs pos="100000">
                <a:srgbClr val="FFFFFF"/>
              </a:gs>
            </a:gsLst>
            <a:lin ang="1800000"/>
          </a:gradFill>
          <a:ln w="12700">
            <a:miter lim="400000"/>
          </a:ln>
        </p:spPr>
        <p:txBody>
          <a:bodyPr lIns="25286" tIns="25286" rIns="25286" bIns="25286" anchor="ctr"/>
          <a:lstStyle/>
          <a:p>
            <a:pPr defTabSz="1174115">
              <a:defRPr sz="4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6000"/>
          </a:p>
        </p:txBody>
      </p:sp>
      <p:grpSp>
        <p:nvGrpSpPr>
          <p:cNvPr id="22" name="成组"/>
          <p:cNvGrpSpPr/>
          <p:nvPr/>
        </p:nvGrpSpPr>
        <p:grpSpPr>
          <a:xfrm>
            <a:off x="21937309" y="14190886"/>
            <a:ext cx="304693" cy="304693"/>
            <a:chOff x="0" y="0"/>
            <a:chExt cx="304692" cy="304692"/>
          </a:xfrm>
        </p:grpSpPr>
        <p:sp>
          <p:nvSpPr>
            <p:cNvPr id="23" name="圆形"/>
            <p:cNvSpPr/>
            <p:nvPr/>
          </p:nvSpPr>
          <p:spPr>
            <a:xfrm>
              <a:off x="-1" y="-1"/>
              <a:ext cx="304694" cy="30469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7200"/>
            </a:p>
          </p:txBody>
        </p:sp>
        <p:sp>
          <p:nvSpPr>
            <p:cNvPr id="24" name="圆形"/>
            <p:cNvSpPr/>
            <p:nvPr/>
          </p:nvSpPr>
          <p:spPr>
            <a:xfrm>
              <a:off x="72752" y="72753"/>
              <a:ext cx="159189" cy="15918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7200"/>
            </a:p>
          </p:txBody>
        </p:sp>
      </p:grpSp>
      <p:grpSp>
        <p:nvGrpSpPr>
          <p:cNvPr id="25" name="成组"/>
          <p:cNvGrpSpPr/>
          <p:nvPr/>
        </p:nvGrpSpPr>
        <p:grpSpPr>
          <a:xfrm>
            <a:off x="24879012" y="14093120"/>
            <a:ext cx="304695" cy="304693"/>
            <a:chOff x="0" y="0"/>
            <a:chExt cx="304693" cy="304692"/>
          </a:xfrm>
        </p:grpSpPr>
        <p:sp>
          <p:nvSpPr>
            <p:cNvPr id="26" name="圆形"/>
            <p:cNvSpPr/>
            <p:nvPr/>
          </p:nvSpPr>
          <p:spPr>
            <a:xfrm>
              <a:off x="0" y="-1"/>
              <a:ext cx="304695" cy="30469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7200"/>
            </a:p>
          </p:txBody>
        </p:sp>
        <p:sp>
          <p:nvSpPr>
            <p:cNvPr id="27" name="圆形"/>
            <p:cNvSpPr/>
            <p:nvPr/>
          </p:nvSpPr>
          <p:spPr>
            <a:xfrm>
              <a:off x="72752" y="72753"/>
              <a:ext cx="159189" cy="15918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7200"/>
            </a:p>
          </p:txBody>
        </p:sp>
      </p:grpSp>
      <p:grpSp>
        <p:nvGrpSpPr>
          <p:cNvPr id="28" name="成组"/>
          <p:cNvGrpSpPr/>
          <p:nvPr/>
        </p:nvGrpSpPr>
        <p:grpSpPr>
          <a:xfrm>
            <a:off x="27476822" y="13668151"/>
            <a:ext cx="304695" cy="304693"/>
            <a:chOff x="0" y="0"/>
            <a:chExt cx="304693" cy="304692"/>
          </a:xfrm>
        </p:grpSpPr>
        <p:sp>
          <p:nvSpPr>
            <p:cNvPr id="29" name="圆形"/>
            <p:cNvSpPr/>
            <p:nvPr/>
          </p:nvSpPr>
          <p:spPr>
            <a:xfrm>
              <a:off x="0" y="-1"/>
              <a:ext cx="304695" cy="30469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7200"/>
            </a:p>
          </p:txBody>
        </p:sp>
        <p:sp>
          <p:nvSpPr>
            <p:cNvPr id="30" name="圆形"/>
            <p:cNvSpPr/>
            <p:nvPr/>
          </p:nvSpPr>
          <p:spPr>
            <a:xfrm>
              <a:off x="72753" y="72751"/>
              <a:ext cx="159189" cy="15918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7200"/>
            </a:p>
          </p:txBody>
        </p:sp>
      </p:grpSp>
      <p:grpSp>
        <p:nvGrpSpPr>
          <p:cNvPr id="31" name="成组"/>
          <p:cNvGrpSpPr/>
          <p:nvPr/>
        </p:nvGrpSpPr>
        <p:grpSpPr>
          <a:xfrm>
            <a:off x="29780232" y="12904628"/>
            <a:ext cx="304695" cy="304693"/>
            <a:chOff x="0" y="0"/>
            <a:chExt cx="304693" cy="304692"/>
          </a:xfrm>
        </p:grpSpPr>
        <p:sp>
          <p:nvSpPr>
            <p:cNvPr id="32" name="圆形"/>
            <p:cNvSpPr/>
            <p:nvPr/>
          </p:nvSpPr>
          <p:spPr>
            <a:xfrm>
              <a:off x="0" y="-1"/>
              <a:ext cx="304695" cy="30469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7200"/>
            </a:p>
          </p:txBody>
        </p:sp>
        <p:sp>
          <p:nvSpPr>
            <p:cNvPr id="33" name="圆形"/>
            <p:cNvSpPr/>
            <p:nvPr/>
          </p:nvSpPr>
          <p:spPr>
            <a:xfrm>
              <a:off x="72752" y="72753"/>
              <a:ext cx="159189" cy="15918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7200"/>
            </a:p>
          </p:txBody>
        </p:sp>
      </p:grpSp>
      <p:sp>
        <p:nvSpPr>
          <p:cNvPr id="58" name="Broader scope…"/>
          <p:cNvSpPr txBox="1"/>
          <p:nvPr/>
        </p:nvSpPr>
        <p:spPr>
          <a:xfrm>
            <a:off x="21957437" y="9410500"/>
            <a:ext cx="7883031" cy="687366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Source Han Sans CN" charset="-122"/>
                <a:ea typeface="Source Han Sans CN" charset="-122"/>
                <a:cs typeface="Source Han Sans CN" charset="-122"/>
              </a:rPr>
              <a:t>支撑</a:t>
            </a:r>
            <a:r>
              <a:rPr lang="en-US" altLang="zh-CN" sz="4000" b="1" dirty="0">
                <a:latin typeface="Source Han Sans CN" charset="-122"/>
                <a:ea typeface="Source Han Sans CN" charset="-122"/>
                <a:cs typeface="Source Han Sans CN" charset="-122"/>
              </a:rPr>
              <a:t>openEuler</a:t>
            </a:r>
            <a:r>
              <a:rPr lang="zh-CN" altLang="en-US" sz="4000" b="1" dirty="0">
                <a:latin typeface="Source Han Sans CN" charset="-122"/>
                <a:ea typeface="Source Han Sans CN" charset="-122"/>
                <a:cs typeface="Source Han Sans CN" charset="-122"/>
              </a:rPr>
              <a:t>操作系统行业领先</a:t>
            </a:r>
            <a:endParaRPr lang="zh-CN" altLang="en-US" sz="4000" b="1" dirty="0"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59" name="&gt;25%"/>
          <p:cNvSpPr txBox="1"/>
          <p:nvPr/>
        </p:nvSpPr>
        <p:spPr>
          <a:xfrm>
            <a:off x="24647511" y="11238050"/>
            <a:ext cx="2515880" cy="1567828"/>
          </a:xfrm>
          <a:prstGeom prst="rect">
            <a:avLst/>
          </a:prstGeom>
          <a:ln w="12700">
            <a:miter lim="400000"/>
          </a:ln>
        </p:spPr>
        <p:txBody>
          <a:bodyPr wrap="square" lIns="25286" tIns="25286" rIns="25286" bIns="25286" anchor="ctr">
            <a:spAutoFit/>
          </a:bodyPr>
          <a:lstStyle>
            <a:lvl1pPr defTabSz="812800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lvl1pPr>
          </a:lstStyle>
          <a:p>
            <a:r>
              <a:rPr lang="en-US" altLang="zh-CN" sz="8800" b="1" dirty="0"/>
              <a:t>No.1</a:t>
            </a:r>
            <a:endParaRPr sz="8800" b="1" dirty="0"/>
          </a:p>
        </p:txBody>
      </p:sp>
      <p:sp>
        <p:nvSpPr>
          <p:cNvPr id="61" name="xxxxx…"/>
          <p:cNvSpPr txBox="1"/>
          <p:nvPr/>
        </p:nvSpPr>
        <p:spPr>
          <a:xfrm>
            <a:off x="21641712" y="14552624"/>
            <a:ext cx="895887" cy="1035951"/>
          </a:xfrm>
          <a:prstGeom prst="rect">
            <a:avLst/>
          </a:prstGeom>
          <a:ln w="12700">
            <a:miter lim="400000"/>
          </a:ln>
        </p:spPr>
        <p:txBody>
          <a:bodyPr wrap="squar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zh-CN" altLang="en-US" sz="3200" dirty="0"/>
              <a:t>装机 </a:t>
            </a:r>
            <a:r>
              <a:rPr lang="en-US" altLang="zh-CN" sz="3200" dirty="0"/>
              <a:t>3w</a:t>
            </a:r>
            <a:endParaRPr sz="3200" dirty="0"/>
          </a:p>
        </p:txBody>
      </p:sp>
      <p:sp>
        <p:nvSpPr>
          <p:cNvPr id="62" name="xxxxx…"/>
          <p:cNvSpPr txBox="1"/>
          <p:nvPr/>
        </p:nvSpPr>
        <p:spPr>
          <a:xfrm>
            <a:off x="24528298" y="14552624"/>
            <a:ext cx="1114112" cy="1035951"/>
          </a:xfrm>
          <a:prstGeom prst="rect">
            <a:avLst/>
          </a:prstGeom>
          <a:ln w="12700">
            <a:miter lim="400000"/>
          </a:ln>
        </p:spPr>
        <p:txBody>
          <a:bodyPr wrap="squar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zh-CN" altLang="en-US" sz="3200" dirty="0"/>
              <a:t>装机 </a:t>
            </a:r>
            <a:r>
              <a:rPr lang="en-US" altLang="zh-CN" sz="3200" dirty="0"/>
              <a:t>102w</a:t>
            </a:r>
            <a:endParaRPr sz="3200" dirty="0"/>
          </a:p>
        </p:txBody>
      </p:sp>
      <p:sp>
        <p:nvSpPr>
          <p:cNvPr id="63" name="xxxxx…"/>
          <p:cNvSpPr txBox="1"/>
          <p:nvPr/>
        </p:nvSpPr>
        <p:spPr>
          <a:xfrm>
            <a:off x="27127537" y="14219440"/>
            <a:ext cx="1148932" cy="1035951"/>
          </a:xfrm>
          <a:prstGeom prst="rect">
            <a:avLst/>
          </a:prstGeom>
          <a:ln w="12700">
            <a:miter lim="400000"/>
          </a:ln>
        </p:spPr>
        <p:txBody>
          <a:bodyPr wrap="squar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zh-CN" altLang="en-US" sz="3200" dirty="0"/>
              <a:t>装机 </a:t>
            </a:r>
            <a:r>
              <a:rPr lang="en-US" altLang="zh-CN" sz="3200" dirty="0"/>
              <a:t>205w</a:t>
            </a:r>
            <a:endParaRPr sz="3200" dirty="0"/>
          </a:p>
        </p:txBody>
      </p:sp>
      <p:sp>
        <p:nvSpPr>
          <p:cNvPr id="64" name="xxxxx…"/>
          <p:cNvSpPr txBox="1"/>
          <p:nvPr/>
        </p:nvSpPr>
        <p:spPr>
          <a:xfrm>
            <a:off x="29446280" y="13393408"/>
            <a:ext cx="1294849" cy="1035951"/>
          </a:xfrm>
          <a:prstGeom prst="rect">
            <a:avLst/>
          </a:prstGeom>
          <a:ln w="12700">
            <a:miter lim="400000"/>
          </a:ln>
        </p:spPr>
        <p:txBody>
          <a:bodyPr wrap="square" lIns="25286" tIns="25286" rIns="25286" bIns="25286" anchor="ctr">
            <a:spAutoFit/>
          </a:bodyPr>
          <a:lstStyle/>
          <a:p>
            <a:pPr defTabSz="4246245">
              <a:defRPr sz="22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3200" dirty="0"/>
              <a:t>装机</a:t>
            </a:r>
            <a:r>
              <a:rPr lang="en-US" altLang="zh-CN" sz="3200" dirty="0"/>
              <a:t>680w</a:t>
            </a:r>
            <a:endParaRPr sz="3200" dirty="0"/>
          </a:p>
        </p:txBody>
      </p:sp>
      <p:grpSp>
        <p:nvGrpSpPr>
          <p:cNvPr id="70" name="组合 69"/>
          <p:cNvGrpSpPr/>
          <p:nvPr/>
        </p:nvGrpSpPr>
        <p:grpSpPr>
          <a:xfrm>
            <a:off x="1773853" y="8773301"/>
            <a:ext cx="9347388" cy="8739537"/>
            <a:chOff x="14297716" y="2990564"/>
            <a:chExt cx="3889353" cy="3792719"/>
          </a:xfrm>
        </p:grpSpPr>
        <p:sp>
          <p:nvSpPr>
            <p:cNvPr id="71" name="椭圆形"/>
            <p:cNvSpPr/>
            <p:nvPr/>
          </p:nvSpPr>
          <p:spPr>
            <a:xfrm>
              <a:off x="14297716" y="2990564"/>
              <a:ext cx="3889353" cy="3792719"/>
            </a:xfrm>
            <a:prstGeom prst="ellipse">
              <a:avLst/>
            </a:prstGeom>
            <a:gradFill>
              <a:gsLst>
                <a:gs pos="0">
                  <a:srgbClr val="131C39">
                    <a:alpha val="49695"/>
                  </a:srgbClr>
                </a:gs>
                <a:gs pos="59297">
                  <a:srgbClr val="395279">
                    <a:alpha val="36293"/>
                  </a:srgbClr>
                </a:gs>
                <a:gs pos="99661">
                  <a:srgbClr val="5E88B9">
                    <a:alpha val="22891"/>
                  </a:srgbClr>
                </a:gs>
              </a:gsLst>
              <a:path path="circle">
                <a:fillToRect l="62278" t="119636" r="37721" b="-19636"/>
              </a:path>
            </a:gradFill>
            <a:ln w="12700">
              <a:miter lim="400000"/>
            </a:ln>
          </p:spPr>
          <p:txBody>
            <a:bodyPr lIns="30103" tIns="30103" rIns="30103" bIns="30103" anchor="ctr"/>
            <a:lstStyle/>
            <a:p>
              <a:pPr>
                <a:defRPr sz="2200">
                  <a:solidFill>
                    <a:srgbClr val="FFFF00"/>
                  </a:solidFill>
                </a:defRPr>
              </a:pPr>
              <a:endParaRPr sz="24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直接连接符 9"/>
            <p:cNvSpPr/>
            <p:nvPr/>
          </p:nvSpPr>
          <p:spPr>
            <a:xfrm>
              <a:off x="16241703" y="3016380"/>
              <a:ext cx="2" cy="773599"/>
            </a:xfrm>
            <a:prstGeom prst="line">
              <a:avLst/>
            </a:prstGeom>
            <a:ln w="3175">
              <a:solidFill>
                <a:srgbClr val="FFFFFF">
                  <a:alpha val="60000"/>
                </a:srgbClr>
              </a:solidFill>
              <a:miter lim="400000"/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直接连接符 9"/>
            <p:cNvSpPr/>
            <p:nvPr/>
          </p:nvSpPr>
          <p:spPr>
            <a:xfrm>
              <a:off x="14364574" y="4893510"/>
              <a:ext cx="799925" cy="2"/>
            </a:xfrm>
            <a:prstGeom prst="line">
              <a:avLst/>
            </a:prstGeom>
            <a:ln w="3175">
              <a:solidFill>
                <a:srgbClr val="FFFFFF">
                  <a:alpha val="60000"/>
                </a:srgbClr>
              </a:solidFill>
              <a:miter lim="400000"/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椭圆 29"/>
            <p:cNvSpPr/>
            <p:nvPr/>
          </p:nvSpPr>
          <p:spPr>
            <a:xfrm rot="10800000" flipH="1">
              <a:off x="15235910" y="3887293"/>
              <a:ext cx="2011593" cy="2012437"/>
            </a:xfrm>
            <a:prstGeom prst="ellipse">
              <a:avLst/>
            </a:prstGeom>
            <a:ln w="3175">
              <a:solidFill>
                <a:srgbClr val="FFFFFF"/>
              </a:solidFill>
              <a:miter lim="400000"/>
            </a:ln>
          </p:spPr>
          <p:txBody>
            <a:bodyPr lIns="30103" tIns="30103" rIns="30103" bIns="30103" anchor="ctr"/>
            <a:lstStyle/>
            <a:p>
              <a:pPr defTabSz="626110">
                <a:defRPr sz="2600">
                  <a:solidFill>
                    <a:srgbClr val="FFFF00"/>
                  </a:solidFill>
                </a:defRPr>
              </a:pPr>
              <a:endParaRPr sz="280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直接连接符 9"/>
            <p:cNvSpPr/>
            <p:nvPr/>
          </p:nvSpPr>
          <p:spPr>
            <a:xfrm>
              <a:off x="16241703" y="5997044"/>
              <a:ext cx="2" cy="773599"/>
            </a:xfrm>
            <a:prstGeom prst="line">
              <a:avLst/>
            </a:prstGeom>
            <a:ln w="3175">
              <a:solidFill>
                <a:srgbClr val="FFFFFF">
                  <a:alpha val="60000"/>
                </a:srgbClr>
              </a:solidFill>
              <a:miter lim="400000"/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直接连接符 9"/>
            <p:cNvSpPr/>
            <p:nvPr/>
          </p:nvSpPr>
          <p:spPr>
            <a:xfrm>
              <a:off x="17318913" y="4893510"/>
              <a:ext cx="799924" cy="2"/>
            </a:xfrm>
            <a:prstGeom prst="line">
              <a:avLst/>
            </a:prstGeom>
            <a:ln w="3175">
              <a:solidFill>
                <a:srgbClr val="FFFFFF">
                  <a:alpha val="60000"/>
                </a:srgbClr>
              </a:solidFill>
              <a:miter lim="400000"/>
            </a:ln>
          </p:spPr>
          <p:txBody>
            <a:bodyPr lIns="45718" tIns="45718" rIns="45718" bIns="45718"/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12567952" y="8301629"/>
            <a:ext cx="5498541" cy="9381912"/>
            <a:chOff x="2439989" y="1222724"/>
            <a:chExt cx="1385727" cy="2039477"/>
          </a:xfrm>
        </p:grpSpPr>
        <p:sp>
          <p:nvSpPr>
            <p:cNvPr id="85" name="文本框 49"/>
            <p:cNvSpPr txBox="1"/>
            <p:nvPr/>
          </p:nvSpPr>
          <p:spPr>
            <a:xfrm>
              <a:off x="2439989" y="1222724"/>
              <a:ext cx="1373851" cy="4530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>
                <a:lnSpc>
                  <a:spcPct val="130000"/>
                </a:lnSpc>
              </a:pPr>
              <a:r>
                <a:rPr lang="zh-CN" altLang="en-US" sz="4000" b="1" dirty="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ea typeface="Source Han Sans CN" charset="-122"/>
                </a:rPr>
                <a:t>社区开发</a:t>
              </a:r>
              <a:endParaRPr lang="en-US" altLang="zh-CN" sz="4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ea typeface="Source Han Sans CN" charset="-122"/>
              </a:endParaRPr>
            </a:p>
            <a:p>
              <a:pPr algn="ctr" defTabSz="913765">
                <a:lnSpc>
                  <a:spcPct val="130000"/>
                </a:lnSpc>
              </a:pPr>
              <a:r>
                <a:rPr lang="en-US" altLang="zh-CN" sz="6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400+</a:t>
              </a:r>
              <a:r>
                <a:rPr lang="zh-CN" altLang="en-US" sz="6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r>
                <a:rPr lang="en-US" altLang="zh-CN" sz="6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文本框 49"/>
            <p:cNvSpPr txBox="1"/>
            <p:nvPr/>
          </p:nvSpPr>
          <p:spPr>
            <a:xfrm>
              <a:off x="2533015" y="1735686"/>
              <a:ext cx="1187799" cy="4530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>
                <a:lnSpc>
                  <a:spcPct val="130000"/>
                </a:lnSpc>
              </a:pPr>
              <a:r>
                <a:rPr lang="zh-CN" altLang="en-US" sz="4000" b="1" dirty="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ea typeface="Source Han Sans CN" charset="-122"/>
                </a:rPr>
                <a:t>企业</a:t>
              </a:r>
              <a:r>
                <a:rPr lang="en-US" altLang="zh-CN" sz="4000" b="1" dirty="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ea typeface="Source Han Sans CN" charset="-122"/>
                </a:rPr>
                <a:t>/</a:t>
              </a:r>
              <a:r>
                <a:rPr lang="zh-CN" altLang="en-US" sz="4000" b="1" dirty="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ea typeface="Source Han Sans CN" charset="-122"/>
                </a:rPr>
                <a:t>组织</a:t>
              </a:r>
              <a:endParaRPr lang="en-US" altLang="zh-CN" sz="4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ea typeface="Source Han Sans CN" charset="-122"/>
              </a:endParaRPr>
            </a:p>
            <a:p>
              <a:pPr algn="ctr" defTabSz="913765">
                <a:lnSpc>
                  <a:spcPct val="130000"/>
                </a:lnSpc>
              </a:pPr>
              <a:r>
                <a:rPr lang="en-US" altLang="zh-CN" sz="6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50+</a:t>
              </a:r>
              <a:endPara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49"/>
            <p:cNvSpPr txBox="1"/>
            <p:nvPr/>
          </p:nvSpPr>
          <p:spPr>
            <a:xfrm>
              <a:off x="2478872" y="2809124"/>
              <a:ext cx="1346844" cy="4530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>
                <a:lnSpc>
                  <a:spcPct val="130000"/>
                </a:lnSpc>
              </a:pPr>
              <a:r>
                <a:rPr lang="en-US" altLang="zh-CN" sz="4000" b="1" dirty="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ea typeface="Source Han Sans CN" charset="-122"/>
                </a:rPr>
                <a:t>PR/Review</a:t>
              </a:r>
              <a:endParaRPr lang="en-US" altLang="zh-CN" sz="4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ea typeface="Source Han Sans CN" charset="-122"/>
              </a:endParaRPr>
            </a:p>
            <a:p>
              <a:pPr algn="ctr" defTabSz="913765">
                <a:lnSpc>
                  <a:spcPct val="130000"/>
                </a:lnSpc>
              </a:pPr>
              <a:r>
                <a:rPr lang="en-US" altLang="zh-CN" sz="6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6k+/26k+</a:t>
              </a:r>
              <a:endPara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文本框 49"/>
            <p:cNvSpPr txBox="1"/>
            <p:nvPr/>
          </p:nvSpPr>
          <p:spPr>
            <a:xfrm>
              <a:off x="2555561" y="2269937"/>
              <a:ext cx="1142705" cy="4530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>
                <a:lnSpc>
                  <a:spcPct val="130000"/>
                </a:lnSpc>
              </a:pPr>
              <a:r>
                <a:rPr lang="en-US" altLang="zh-CN" sz="4000" b="1" dirty="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ea typeface="Source Han Sans CN" charset="-122"/>
                </a:rPr>
                <a:t>Committer</a:t>
              </a:r>
              <a:endParaRPr lang="en-US" altLang="zh-CN" sz="4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ea typeface="Source Han Sans CN" charset="-122"/>
              </a:endParaRPr>
            </a:p>
            <a:p>
              <a:pPr algn="ctr" defTabSz="913765">
                <a:lnSpc>
                  <a:spcPct val="130000"/>
                </a:lnSpc>
              </a:pPr>
              <a:r>
                <a:rPr lang="en-US" altLang="zh-CN" sz="6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70+</a:t>
              </a:r>
              <a:endPara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4728972" y="12398152"/>
            <a:ext cx="35446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000" dirty="0"/>
              <a:t>Kernel</a:t>
            </a:r>
            <a:endParaRPr lang="zh-CN" altLang="en-US" sz="8000" dirty="0"/>
          </a:p>
        </p:txBody>
      </p:sp>
      <p:sp>
        <p:nvSpPr>
          <p:cNvPr id="82" name="矩形 81"/>
          <p:cNvSpPr/>
          <p:nvPr/>
        </p:nvSpPr>
        <p:spPr>
          <a:xfrm>
            <a:off x="1919868" y="7056194"/>
            <a:ext cx="106952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2020</a:t>
            </a:r>
            <a:endParaRPr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6529411" y="7146855"/>
            <a:ext cx="106952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2021</a:t>
            </a:r>
            <a:endParaRPr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12464790" y="7166004"/>
            <a:ext cx="106952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2022</a:t>
            </a:r>
            <a:endParaRPr lang="zh-CN" altLang="en-US" dirty="0"/>
          </a:p>
        </p:txBody>
      </p:sp>
      <p:sp>
        <p:nvSpPr>
          <p:cNvPr id="94" name="矩形 93"/>
          <p:cNvSpPr/>
          <p:nvPr/>
        </p:nvSpPr>
        <p:spPr>
          <a:xfrm>
            <a:off x="19533764" y="7095249"/>
            <a:ext cx="106952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2023</a:t>
            </a:r>
            <a:endParaRPr lang="zh-CN" altLang="en-US" dirty="0"/>
          </a:p>
        </p:txBody>
      </p:sp>
      <p:sp>
        <p:nvSpPr>
          <p:cNvPr id="97" name="矩形 96"/>
          <p:cNvSpPr/>
          <p:nvPr/>
        </p:nvSpPr>
        <p:spPr>
          <a:xfrm>
            <a:off x="26854445" y="7041784"/>
            <a:ext cx="106952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2024</a:t>
            </a:r>
            <a:endParaRPr lang="zh-CN" altLang="en-US" dirty="0"/>
          </a:p>
        </p:txBody>
      </p:sp>
      <p:sp>
        <p:nvSpPr>
          <p:cNvPr id="83" name="矩形 82"/>
          <p:cNvSpPr/>
          <p:nvPr/>
        </p:nvSpPr>
        <p:spPr>
          <a:xfrm rot="18954861">
            <a:off x="2502371" y="10385826"/>
            <a:ext cx="2441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技术创新</a:t>
            </a:r>
            <a:endParaRPr lang="zh-CN" altLang="en-US" sz="4400" dirty="0"/>
          </a:p>
        </p:txBody>
      </p:sp>
      <p:sp>
        <p:nvSpPr>
          <p:cNvPr id="89" name="矩形 88"/>
          <p:cNvSpPr/>
          <p:nvPr/>
        </p:nvSpPr>
        <p:spPr>
          <a:xfrm rot="2370381">
            <a:off x="7730447" y="10342788"/>
            <a:ext cx="2441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极致性能</a:t>
            </a:r>
            <a:endParaRPr lang="zh-CN" altLang="en-US" sz="4400" dirty="0"/>
          </a:p>
        </p:txBody>
      </p:sp>
      <p:sp>
        <p:nvSpPr>
          <p:cNvPr id="91" name="矩形 90"/>
          <p:cNvSpPr/>
          <p:nvPr/>
        </p:nvSpPr>
        <p:spPr>
          <a:xfrm rot="19078958">
            <a:off x="7829447" y="14767070"/>
            <a:ext cx="2441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安全可靠</a:t>
            </a:r>
            <a:endParaRPr lang="zh-CN" altLang="en-US" sz="4400" dirty="0"/>
          </a:p>
        </p:txBody>
      </p:sp>
      <p:sp>
        <p:nvSpPr>
          <p:cNvPr id="98" name="矩形 97"/>
          <p:cNvSpPr/>
          <p:nvPr/>
        </p:nvSpPr>
        <p:spPr>
          <a:xfrm rot="2613462">
            <a:off x="2699130" y="14932209"/>
            <a:ext cx="24416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400" dirty="0"/>
              <a:t>生态完善</a:t>
            </a:r>
            <a:endParaRPr lang="zh-CN" altLang="en-US" sz="44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图示 49"/>
          <p:cNvGraphicFramePr/>
          <p:nvPr/>
        </p:nvGraphicFramePr>
        <p:xfrm>
          <a:off x="19732997" y="8735788"/>
          <a:ext cx="13379761" cy="11328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8" name="用算力跨越空间"/>
          <p:cNvSpPr txBox="1"/>
          <p:nvPr/>
        </p:nvSpPr>
        <p:spPr>
          <a:xfrm>
            <a:off x="4841402" y="1458748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持续进行技术创新、孵化与支撑行业应用</a:t>
            </a:r>
            <a:endParaRPr lang="zh-CN" altLang="en-US" sz="7000" b="1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</p:txBody>
      </p:sp>
      <p:sp>
        <p:nvSpPr>
          <p:cNvPr id="19" name="矩形"/>
          <p:cNvSpPr/>
          <p:nvPr/>
        </p:nvSpPr>
        <p:spPr>
          <a:xfrm>
            <a:off x="1654683" y="3022730"/>
            <a:ext cx="17319290" cy="2637086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0" name="矩形"/>
          <p:cNvSpPr/>
          <p:nvPr/>
        </p:nvSpPr>
        <p:spPr>
          <a:xfrm>
            <a:off x="1654683" y="6011311"/>
            <a:ext cx="4076390" cy="7808249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1" name="矩形"/>
          <p:cNvSpPr/>
          <p:nvPr/>
        </p:nvSpPr>
        <p:spPr>
          <a:xfrm>
            <a:off x="6053306" y="6011311"/>
            <a:ext cx="4076391" cy="7808249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2" name="矩形"/>
          <p:cNvSpPr/>
          <p:nvPr/>
        </p:nvSpPr>
        <p:spPr>
          <a:xfrm>
            <a:off x="10451932" y="6011311"/>
            <a:ext cx="4076391" cy="7808249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24" name="Ascend…"/>
          <p:cNvSpPr txBox="1"/>
          <p:nvPr/>
        </p:nvSpPr>
        <p:spPr>
          <a:xfrm>
            <a:off x="2294903" y="8408974"/>
            <a:ext cx="3102615" cy="4700540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dirty="0"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动态复合页</a:t>
            </a:r>
            <a:endParaRPr lang="en-US" altLang="zh-CN" dirty="0"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潮汐调度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在离线混合部署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en-US" altLang="zh-CN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NUMA </a:t>
            </a:r>
            <a:r>
              <a:rPr lang="zh-CN" altLang="en-US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亲和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dirty="0"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可编程调度</a:t>
            </a:r>
            <a:endParaRPr lang="en-US" altLang="zh-CN" dirty="0"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en-US" altLang="zh-CN" dirty="0"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Cluster </a:t>
            </a:r>
            <a:r>
              <a:rPr lang="zh-CN" altLang="en-US" dirty="0"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调度</a:t>
            </a:r>
            <a:endParaRPr lang="en-US" altLang="zh-CN" dirty="0"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dirty="0"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内存冷热分级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</p:txBody>
      </p:sp>
      <p:sp>
        <p:nvSpPr>
          <p:cNvPr id="29" name="文本框 31"/>
          <p:cNvSpPr txBox="1"/>
          <p:nvPr/>
        </p:nvSpPr>
        <p:spPr>
          <a:xfrm>
            <a:off x="5665099" y="3498873"/>
            <a:ext cx="4649229" cy="1747775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1734185">
              <a:lnSpc>
                <a:spcPct val="120000"/>
              </a:lnSpc>
              <a:defRPr sz="2800">
                <a:gradFill flip="none" rotWithShape="1">
                  <a:gsLst>
                    <a:gs pos="0">
                      <a:srgbClr val="01F5F5"/>
                    </a:gs>
                    <a:gs pos="100000">
                      <a:srgbClr val="0066FF"/>
                    </a:gs>
                  </a:gsLst>
                  <a:lin ang="2700000" scaled="0"/>
                </a:gradFill>
              </a:defRPr>
            </a:pPr>
            <a:r>
              <a:rPr lang="zh-CN" altLang="en-US" sz="5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云原生</a:t>
            </a:r>
            <a:endParaRPr lang="en-US" altLang="zh-CN" sz="3500" b="1" dirty="0">
              <a:solidFill>
                <a:srgbClr val="F1DE92"/>
              </a:solidFill>
              <a:latin typeface="Source Han Sans CN" charset="-122"/>
              <a:ea typeface="Source Han Sans CN" charset="-122"/>
              <a:cs typeface="Source Han Sans CN" charset="-122"/>
              <a:sym typeface="FZLanTingHeiS-B-GB"/>
            </a:endParaRPr>
          </a:p>
        </p:txBody>
      </p:sp>
      <p:sp>
        <p:nvSpPr>
          <p:cNvPr id="30" name="文本框 31"/>
          <p:cNvSpPr txBox="1"/>
          <p:nvPr/>
        </p:nvSpPr>
        <p:spPr>
          <a:xfrm>
            <a:off x="9870326" y="3435657"/>
            <a:ext cx="4544327" cy="1747775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1734185">
              <a:lnSpc>
                <a:spcPct val="120000"/>
              </a:lnSpc>
              <a:defRPr sz="2800">
                <a:gradFill flip="none" rotWithShape="1">
                  <a:gsLst>
                    <a:gs pos="0">
                      <a:srgbClr val="01F5F5"/>
                    </a:gs>
                    <a:gs pos="100000">
                      <a:srgbClr val="0066FF"/>
                    </a:gs>
                  </a:gsLst>
                  <a:lin ang="2700000" scaled="0"/>
                </a:gradFill>
              </a:defRPr>
            </a:pPr>
            <a:r>
              <a:rPr lang="zh-CN" altLang="en-US" sz="5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异构融合</a:t>
            </a:r>
            <a:endParaRPr lang="en-US" altLang="zh-CN" sz="3500" b="1" dirty="0">
              <a:solidFill>
                <a:srgbClr val="F1DE92"/>
              </a:solidFill>
              <a:latin typeface="Source Han Sans CN" charset="-122"/>
              <a:ea typeface="Source Han Sans CN" charset="-122"/>
              <a:cs typeface="Source Han Sans CN" charset="-122"/>
              <a:sym typeface="FZLanTingHeiS-B-GB"/>
            </a:endParaRPr>
          </a:p>
        </p:txBody>
      </p:sp>
      <p:sp>
        <p:nvSpPr>
          <p:cNvPr id="32" name="Developer communities…"/>
          <p:cNvSpPr txBox="1"/>
          <p:nvPr/>
        </p:nvSpPr>
        <p:spPr>
          <a:xfrm>
            <a:off x="1956025" y="6966076"/>
            <a:ext cx="3473702" cy="150394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计算</a:t>
            </a:r>
            <a:endParaRPr lang="en-US" altLang="zh-CN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5" name="Developer communities…"/>
          <p:cNvSpPr txBox="1"/>
          <p:nvPr/>
        </p:nvSpPr>
        <p:spPr>
          <a:xfrm>
            <a:off x="6348824" y="6969382"/>
            <a:ext cx="3473702" cy="150394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存储</a:t>
            </a:r>
            <a:endParaRPr lang="en-US" altLang="zh-CN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6" name="Developer communities…"/>
          <p:cNvSpPr txBox="1"/>
          <p:nvPr/>
        </p:nvSpPr>
        <p:spPr>
          <a:xfrm>
            <a:off x="10753275" y="6971978"/>
            <a:ext cx="3473702" cy="150394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网络</a:t>
            </a:r>
            <a:endParaRPr lang="en-US" altLang="zh-CN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8" name="矩形"/>
          <p:cNvSpPr/>
          <p:nvPr/>
        </p:nvSpPr>
        <p:spPr>
          <a:xfrm>
            <a:off x="1654683" y="14271215"/>
            <a:ext cx="17319290" cy="2637086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39" name="文本框 31"/>
          <p:cNvSpPr txBox="1"/>
          <p:nvPr/>
        </p:nvSpPr>
        <p:spPr>
          <a:xfrm>
            <a:off x="2232000" y="14399999"/>
            <a:ext cx="11222592" cy="2520000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1734185">
              <a:lnSpc>
                <a:spcPct val="120000"/>
              </a:lnSpc>
              <a:defRPr sz="2800">
                <a:gradFill flip="none" rotWithShape="1">
                  <a:gsLst>
                    <a:gs pos="0">
                      <a:srgbClr val="01F5F5"/>
                    </a:gs>
                    <a:gs pos="100000">
                      <a:srgbClr val="0066FF"/>
                    </a:gs>
                  </a:gsLst>
                  <a:lin ang="2700000" scaled="0"/>
                </a:gradFill>
              </a:defRPr>
            </a:pPr>
            <a:r>
              <a:rPr lang="zh-CN" altLang="en-US" sz="5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处理器</a:t>
            </a:r>
            <a:r>
              <a:rPr lang="en-US" altLang="zh-CN" sz="5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&amp;</a:t>
            </a:r>
            <a:r>
              <a:rPr lang="zh-CN" altLang="en-US" sz="5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平台支持</a:t>
            </a:r>
            <a:r>
              <a:rPr lang="en-US" sz="3500" b="1" dirty="0">
                <a:solidFill>
                  <a:srgbClr val="F1DE92"/>
                </a:soli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 </a:t>
            </a:r>
            <a:endParaRPr lang="en-US" sz="3500" b="1" dirty="0"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1734185">
              <a:lnSpc>
                <a:spcPct val="120000"/>
              </a:lnSpc>
              <a:defRPr sz="2800">
                <a:gradFill flip="none" rotWithShape="1">
                  <a:gsLst>
                    <a:gs pos="0">
                      <a:srgbClr val="01F5F5"/>
                    </a:gs>
                    <a:gs pos="100000">
                      <a:srgbClr val="0066FF"/>
                    </a:gs>
                  </a:gsLst>
                  <a:lin ang="2700000" scaled="0"/>
                </a:gradFill>
              </a:defRPr>
            </a:pPr>
            <a:r>
              <a:rPr lang="zh-CN" altLang="en-US" sz="350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鲲鹏、</a:t>
            </a:r>
            <a:r>
              <a:rPr lang="en-US" altLang="zh-CN" sz="350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Intel</a:t>
            </a:r>
            <a:r>
              <a:rPr lang="zh-CN" altLang="en-US" sz="350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、</a:t>
            </a:r>
            <a:r>
              <a:rPr lang="en-US" altLang="zh-CN" sz="350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AMD</a:t>
            </a:r>
            <a:r>
              <a:rPr lang="zh-CN" altLang="en-US" sz="350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、海光、兆芯、飞腾、</a:t>
            </a:r>
            <a:r>
              <a:rPr lang="zh-CN" altLang="en-US" sz="3500" dirty="0">
                <a:solidFill>
                  <a:schemeClr val="tx1"/>
                </a:solidFill>
                <a:ea typeface="Source Han Sans CN" charset="-122"/>
                <a:sym typeface="PingFang SC Regular"/>
              </a:rPr>
              <a:t>龙芯、申威、</a:t>
            </a:r>
            <a:r>
              <a:rPr lang="en-US" altLang="zh-CN" sz="3500" dirty="0">
                <a:solidFill>
                  <a:schemeClr val="tx1"/>
                </a:solidFill>
                <a:ea typeface="Source Han Sans CN" charset="-122"/>
                <a:sym typeface="PingFang SC Regular"/>
              </a:rPr>
              <a:t>RISCV</a:t>
            </a:r>
            <a:r>
              <a:rPr lang="zh-CN" altLang="en-US" sz="3500" dirty="0">
                <a:solidFill>
                  <a:schemeClr val="tx1"/>
                </a:solidFill>
                <a:ea typeface="Source Han Sans CN" charset="-122"/>
                <a:sym typeface="PingFang SC Regular"/>
              </a:rPr>
              <a:t>、树莓派、瑞芯微、</a:t>
            </a:r>
            <a:r>
              <a:rPr lang="en-US" altLang="zh-CN" sz="3500" dirty="0">
                <a:solidFill>
                  <a:schemeClr val="tx1"/>
                </a:solidFill>
                <a:ea typeface="Source Han Sans CN" charset="-122"/>
                <a:sym typeface="PingFang SC Regular"/>
              </a:rPr>
              <a:t>PPC</a:t>
            </a:r>
            <a:endParaRPr lang="en-US" altLang="zh-CN" sz="3500" dirty="0">
              <a:solidFill>
                <a:schemeClr val="tx1"/>
              </a:solidFill>
              <a:ea typeface="Source Han Sans CN" charset="-122"/>
              <a:sym typeface="PingFang SC Regular"/>
            </a:endParaRPr>
          </a:p>
        </p:txBody>
      </p:sp>
      <p:sp>
        <p:nvSpPr>
          <p:cNvPr id="40" name="文本框 31"/>
          <p:cNvSpPr txBox="1"/>
          <p:nvPr/>
        </p:nvSpPr>
        <p:spPr>
          <a:xfrm>
            <a:off x="13835830" y="14400000"/>
            <a:ext cx="4544327" cy="2520000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1734185">
              <a:lnSpc>
                <a:spcPct val="120000"/>
              </a:lnSpc>
              <a:defRPr sz="2800">
                <a:gradFill flip="none" rotWithShape="1">
                  <a:gsLst>
                    <a:gs pos="0">
                      <a:srgbClr val="01F5F5"/>
                    </a:gs>
                    <a:gs pos="100000">
                      <a:srgbClr val="0066FF"/>
                    </a:gs>
                  </a:gsLst>
                  <a:lin ang="2700000" scaled="0"/>
                </a:gradFill>
              </a:defRPr>
            </a:pPr>
            <a:r>
              <a:rPr lang="zh-CN" altLang="en-US" sz="5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设备支持</a:t>
            </a:r>
            <a:endParaRPr lang="en-US" altLang="zh-CN" sz="3500" b="1" dirty="0">
              <a:solidFill>
                <a:srgbClr val="F1DE92"/>
              </a:solidFill>
              <a:latin typeface="Source Han Sans CN" charset="-122"/>
              <a:ea typeface="Source Han Sans CN" charset="-122"/>
              <a:cs typeface="Source Han Sans CN" charset="-122"/>
              <a:sym typeface="FZLanTingHeiS-B-GB"/>
            </a:endParaRPr>
          </a:p>
          <a:p>
            <a:pPr defTabSz="1734185">
              <a:lnSpc>
                <a:spcPct val="120000"/>
              </a:lnSpc>
              <a:defRPr sz="2800">
                <a:gradFill flip="none" rotWithShape="1">
                  <a:gsLst>
                    <a:gs pos="0">
                      <a:srgbClr val="01F5F5"/>
                    </a:gs>
                    <a:gs pos="100000">
                      <a:srgbClr val="0066FF"/>
                    </a:gs>
                  </a:gsLst>
                  <a:lin ang="2700000" scaled="0"/>
                </a:gradFill>
              </a:defRPr>
            </a:pPr>
            <a:r>
              <a:rPr lang="zh-CN" altLang="en-US" sz="3500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网讯、云芯智联、云脉、沐创</a:t>
            </a:r>
            <a:endParaRPr lang="en-US" altLang="zh-CN" sz="3500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1" name="矩形"/>
          <p:cNvSpPr/>
          <p:nvPr/>
        </p:nvSpPr>
        <p:spPr>
          <a:xfrm>
            <a:off x="14897582" y="6011311"/>
            <a:ext cx="4076391" cy="7808249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5" name="Developer communities…"/>
          <p:cNvSpPr txBox="1"/>
          <p:nvPr/>
        </p:nvSpPr>
        <p:spPr>
          <a:xfrm>
            <a:off x="15198925" y="6971978"/>
            <a:ext cx="3473702" cy="150394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安全</a:t>
            </a:r>
            <a:r>
              <a:rPr lang="en-US" altLang="zh-CN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/</a:t>
            </a: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可靠</a:t>
            </a:r>
            <a:endParaRPr lang="en-US" altLang="zh-CN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6" name="文本框 31"/>
          <p:cNvSpPr txBox="1"/>
          <p:nvPr/>
        </p:nvSpPr>
        <p:spPr>
          <a:xfrm>
            <a:off x="13835830" y="3467386"/>
            <a:ext cx="4544327" cy="1747775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1734185">
              <a:lnSpc>
                <a:spcPct val="120000"/>
              </a:lnSpc>
              <a:defRPr sz="2800">
                <a:gradFill flip="none" rotWithShape="1">
                  <a:gsLst>
                    <a:gs pos="0">
                      <a:srgbClr val="01F5F5"/>
                    </a:gs>
                    <a:gs pos="100000">
                      <a:srgbClr val="0066FF"/>
                    </a:gs>
                  </a:gsLst>
                  <a:lin ang="2700000" scaled="0"/>
                </a:gradFill>
              </a:defRPr>
            </a:pPr>
            <a:r>
              <a:rPr lang="zh-CN" altLang="en-US" sz="50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嵌入式</a:t>
            </a:r>
            <a:endParaRPr lang="en-US" altLang="zh-CN" sz="3500" b="1" dirty="0">
              <a:solidFill>
                <a:srgbClr val="F1DE92"/>
              </a:solidFill>
              <a:latin typeface="Source Han Sans CN" charset="-122"/>
              <a:ea typeface="Source Han Sans CN" charset="-122"/>
              <a:cs typeface="Source Han Sans CN" charset="-122"/>
              <a:sym typeface="FZLanTingHeiS-B-GB"/>
            </a:endParaRPr>
          </a:p>
        </p:txBody>
      </p:sp>
      <p:sp>
        <p:nvSpPr>
          <p:cNvPr id="47" name="Ascend…"/>
          <p:cNvSpPr txBox="1"/>
          <p:nvPr/>
        </p:nvSpPr>
        <p:spPr>
          <a:xfrm>
            <a:off x="6375183" y="8809379"/>
            <a:ext cx="3448945" cy="402549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r>
              <a:rPr lang="en-US" altLang="zh-CN" dirty="0">
                <a:sym typeface="PingFang SC Regular"/>
              </a:rPr>
              <a:t>ext4 Large folio</a:t>
            </a:r>
            <a:endParaRPr lang="en-US" altLang="zh-CN" dirty="0">
              <a:sym typeface="PingFang SC Regular"/>
            </a:endParaRPr>
          </a:p>
          <a:p>
            <a:r>
              <a:rPr lang="en-US" altLang="zh-CN" dirty="0">
                <a:sym typeface="PingFang SC Regular"/>
              </a:rPr>
              <a:t>BFQ </a:t>
            </a:r>
            <a:r>
              <a:rPr lang="zh-CN" altLang="en-US" dirty="0">
                <a:sym typeface="PingFang SC Regular"/>
              </a:rPr>
              <a:t>多并发</a:t>
            </a:r>
            <a:endParaRPr lang="en-US" altLang="zh-CN" dirty="0">
              <a:sym typeface="PingFang SC Regular"/>
            </a:endParaRPr>
          </a:p>
          <a:p>
            <a:r>
              <a:rPr lang="en-US" altLang="zh-CN" dirty="0">
                <a:sym typeface="PingFang SC Regular"/>
              </a:rPr>
              <a:t>NFS </a:t>
            </a:r>
            <a:r>
              <a:rPr lang="zh-CN" altLang="en-US" dirty="0">
                <a:sym typeface="PingFang SC Regular"/>
              </a:rPr>
              <a:t>多路径支持</a:t>
            </a:r>
            <a:endParaRPr lang="en-US" altLang="zh-CN" dirty="0">
              <a:sym typeface="PingFang SC Regular"/>
            </a:endParaRPr>
          </a:p>
          <a:p>
            <a:r>
              <a:rPr lang="en-US" altLang="zh-CN" dirty="0">
                <a:sym typeface="PingFang SC Regular"/>
              </a:rPr>
              <a:t>jbd2 </a:t>
            </a:r>
            <a:r>
              <a:rPr lang="zh-CN" altLang="en-US" dirty="0">
                <a:sym typeface="PingFang SC Regular"/>
              </a:rPr>
              <a:t>故障处理框架</a:t>
            </a:r>
            <a:endParaRPr lang="en-US" altLang="zh-CN" dirty="0">
              <a:sym typeface="PingFang SC Regular"/>
            </a:endParaRPr>
          </a:p>
          <a:p>
            <a:r>
              <a:rPr lang="en-US" altLang="zh-CN" dirty="0">
                <a:sym typeface="PingFang SC Regular"/>
              </a:rPr>
              <a:t>IO </a:t>
            </a:r>
            <a:r>
              <a:rPr lang="zh-CN" altLang="en-US" dirty="0">
                <a:sym typeface="PingFang SC Regular"/>
              </a:rPr>
              <a:t>并发</a:t>
            </a:r>
            <a:r>
              <a:rPr lang="en-US" altLang="zh-CN" dirty="0">
                <a:sym typeface="PingFang SC Regular"/>
              </a:rPr>
              <a:t>&amp;</a:t>
            </a:r>
            <a:r>
              <a:rPr lang="zh-CN" altLang="en-US" dirty="0">
                <a:sym typeface="PingFang SC Regular"/>
              </a:rPr>
              <a:t>性能</a:t>
            </a:r>
            <a:endParaRPr lang="en-US" altLang="zh-CN" dirty="0">
              <a:sym typeface="PingFang SC Regular"/>
            </a:endParaRPr>
          </a:p>
          <a:p>
            <a:r>
              <a:rPr lang="zh-CN" altLang="en-US" dirty="0">
                <a:sym typeface="PingFang SC Regular"/>
              </a:rPr>
              <a:t>软 </a:t>
            </a:r>
            <a:r>
              <a:rPr lang="en-US" altLang="zh-CN" dirty="0">
                <a:sym typeface="PingFang SC Regular"/>
              </a:rPr>
              <a:t>RAID </a:t>
            </a:r>
            <a:r>
              <a:rPr lang="zh-CN" altLang="en-US" dirty="0">
                <a:sym typeface="PingFang SC Regular"/>
              </a:rPr>
              <a:t>高并发</a:t>
            </a:r>
            <a:endParaRPr lang="en-US" altLang="zh-CN" dirty="0">
              <a:sym typeface="PingFang SC Regular"/>
            </a:endParaRPr>
          </a:p>
          <a:p>
            <a:r>
              <a:rPr lang="en-US" altLang="zh-CN" dirty="0" err="1"/>
              <a:t>vDPA</a:t>
            </a:r>
            <a:r>
              <a:rPr lang="en-US" altLang="zh-CN" dirty="0"/>
              <a:t> </a:t>
            </a:r>
            <a:r>
              <a:rPr lang="zh-CN" altLang="en-US" dirty="0"/>
              <a:t>直通</a:t>
            </a:r>
            <a:endParaRPr lang="zh-CN" altLang="en-US" dirty="0"/>
          </a:p>
        </p:txBody>
      </p:sp>
      <p:sp>
        <p:nvSpPr>
          <p:cNvPr id="48" name="Ascend…"/>
          <p:cNvSpPr txBox="1"/>
          <p:nvPr/>
        </p:nvSpPr>
        <p:spPr>
          <a:xfrm>
            <a:off x="10888721" y="8475921"/>
            <a:ext cx="3249837" cy="402549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en-US" altLang="zh-CN" dirty="0"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MPTCP</a:t>
            </a:r>
            <a:endParaRPr lang="en-US" altLang="zh-CN" dirty="0"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en-US" altLang="zh-CN" sz="3000" dirty="0">
                <a:sym typeface="FZLanTingHeiS-B-GB"/>
              </a:rPr>
              <a:t>TCP</a:t>
            </a:r>
            <a:r>
              <a:rPr lang="zh-CN" altLang="zh-CN" sz="3000" dirty="0">
                <a:sym typeface="FZLanTingHeiS-B-GB"/>
              </a:rPr>
              <a:t>压缩特性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en-US" altLang="zh-CN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SMC-R/D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en-US" altLang="zh-CN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XDP Multi-</a:t>
            </a:r>
            <a:r>
              <a:rPr lang="en-US" altLang="zh-CN" dirty="0" err="1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Buf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</p:txBody>
      </p:sp>
      <p:sp>
        <p:nvSpPr>
          <p:cNvPr id="49" name="Ascend…"/>
          <p:cNvSpPr txBox="1"/>
          <p:nvPr/>
        </p:nvSpPr>
        <p:spPr>
          <a:xfrm>
            <a:off x="15198926" y="8604706"/>
            <a:ext cx="3465588" cy="4367165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dirty="0"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堆混淆加固</a:t>
            </a:r>
            <a:endParaRPr lang="en-US" altLang="zh-CN" dirty="0"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en-US" altLang="zh-CN" sz="3000" dirty="0">
                <a:sym typeface="FZLanTingHeiS-B-GB"/>
              </a:rPr>
              <a:t>HAOC </a:t>
            </a:r>
            <a:r>
              <a:rPr lang="zh-CN" altLang="en-US" sz="3000" dirty="0">
                <a:sym typeface="FZLanTingHeiS-B-GB"/>
              </a:rPr>
              <a:t>内核安全增强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sz="3000" dirty="0">
                <a:sym typeface="FZLanTingHeiS-B-GB"/>
              </a:rPr>
              <a:t>内核完整性度量</a:t>
            </a:r>
            <a:endParaRPr lang="en-US" altLang="zh-CN" sz="3000" dirty="0">
              <a:sym typeface="FZLanTingHeiS-B-GB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sz="3000" dirty="0">
                <a:sym typeface="FZLanTingHeiS-B-GB"/>
              </a:rPr>
              <a:t>内核热补丁</a:t>
            </a:r>
            <a:endParaRPr lang="en-US" altLang="zh-CN" sz="3000" dirty="0">
              <a:sym typeface="FZLanTingHeiS-B-GB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sz="3000" dirty="0">
                <a:sym typeface="FZLanTingHeiS-B-GB"/>
              </a:rPr>
              <a:t>内核热升级</a:t>
            </a:r>
            <a:endParaRPr lang="en-US" altLang="zh-CN" sz="3000" dirty="0">
              <a:sym typeface="FZLanTingHeiS-B-GB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en-US" altLang="zh-CN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RAS </a:t>
            </a:r>
            <a:r>
              <a:rPr lang="zh-CN" altLang="en-US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增强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  <a:p>
            <a:pPr defTabSz="442595">
              <a:lnSpc>
                <a:spcPct val="150000"/>
              </a:lnSpc>
              <a:defRPr sz="3000">
                <a:gradFill flip="none" rotWithShape="1">
                  <a:gsLst>
                    <a:gs pos="0">
                      <a:srgbClr val="AFC9FF"/>
                    </a:gs>
                    <a:gs pos="100000">
                      <a:srgbClr val="EEF7FF"/>
                    </a:gs>
                  </a:gsLst>
                  <a:lin ang="14275631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en-US" altLang="zh-CN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CPU </a:t>
            </a:r>
            <a:r>
              <a:rPr lang="zh-CN" altLang="en-US" dirty="0">
                <a:solidFill>
                  <a:srgbClr val="FFFFFF"/>
                </a:solidFill>
                <a:latin typeface="Source Han Sans CN" charset="-122"/>
                <a:ea typeface="Source Han Sans CN" charset="-122"/>
                <a:cs typeface="Source Han Sans CN" charset="-122"/>
                <a:sym typeface="PingFang SC Regular"/>
              </a:rPr>
              <a:t>在线巡检</a:t>
            </a:r>
            <a:endParaRPr lang="en-US" altLang="zh-CN" dirty="0">
              <a:solidFill>
                <a:srgbClr val="FFFFFF"/>
              </a:solidFill>
              <a:latin typeface="Source Han Sans CN" charset="-122"/>
              <a:ea typeface="Source Han Sans CN" charset="-122"/>
              <a:cs typeface="Source Han Sans CN" charset="-122"/>
              <a:sym typeface="PingFang SC Regular"/>
            </a:endParaRPr>
          </a:p>
        </p:txBody>
      </p:sp>
      <p:sp>
        <p:nvSpPr>
          <p:cNvPr id="60" name="文本框 3"/>
          <p:cNvSpPr txBox="1"/>
          <p:nvPr/>
        </p:nvSpPr>
        <p:spPr>
          <a:xfrm>
            <a:off x="19131180" y="3327154"/>
            <a:ext cx="7291697" cy="1037854"/>
          </a:xfrm>
          <a:prstGeom prst="rect">
            <a:avLst/>
          </a:prstGeom>
          <a:ln w="3175">
            <a:miter lim="400000"/>
          </a:ln>
        </p:spPr>
        <p:txBody>
          <a:bodyPr wrap="square" lIns="54994" tIns="54994" rIns="54994" bIns="54994" anchor="ctr">
            <a:spAutoFit/>
          </a:bodyPr>
          <a:lstStyle/>
          <a:p>
            <a:pPr defTabSz="2532380">
              <a:lnSpc>
                <a:spcPct val="120000"/>
              </a:lnSpc>
              <a:defRPr sz="3400">
                <a:gradFill flip="none" rotWithShape="1">
                  <a:gsLst>
                    <a:gs pos="10600">
                      <a:srgbClr val="F3D475"/>
                    </a:gs>
                    <a:gs pos="51101">
                      <a:srgbClr val="FBEEA1"/>
                    </a:gs>
                    <a:gs pos="86109">
                      <a:srgbClr val="F3D475"/>
                    </a:gs>
                  </a:gsLst>
                  <a:lin ang="2759303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sz="5400" dirty="0">
                <a:ea typeface="Source Han Sans CN"/>
              </a:rPr>
              <a:t>通算智算异构融合</a:t>
            </a:r>
            <a:endParaRPr lang="zh-CN" altLang="en-US" sz="5400" dirty="0">
              <a:ea typeface="Source Han Sans CN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20155464" y="4935032"/>
            <a:ext cx="13199419" cy="2629552"/>
            <a:chOff x="21135136" y="6733830"/>
            <a:chExt cx="11670270" cy="1069778"/>
          </a:xfrm>
        </p:grpSpPr>
        <p:sp>
          <p:nvSpPr>
            <p:cNvPr id="61" name="文本框 48"/>
            <p:cNvSpPr txBox="1"/>
            <p:nvPr/>
          </p:nvSpPr>
          <p:spPr>
            <a:xfrm>
              <a:off x="28599054" y="7521295"/>
              <a:ext cx="2290324" cy="282313"/>
            </a:xfrm>
            <a:prstGeom prst="rect">
              <a:avLst/>
            </a:prstGeom>
            <a:ln w="3175">
              <a:miter lim="400000"/>
            </a:ln>
          </p:spPr>
          <p:txBody>
            <a:bodyPr lIns="37637" tIns="37637" rIns="37637" bIns="37637" anchor="ctr">
              <a:spAutoFit/>
            </a:bodyPr>
            <a:lstStyle/>
            <a:p>
              <a:pPr defTabSz="410210">
                <a:lnSpc>
                  <a:spcPct val="120000"/>
                </a:lnSpc>
                <a:defRPr sz="2400">
                  <a:solidFill>
                    <a:srgbClr val="FFFFFF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方正兰亭黑简体" panose="02000000000000000000" charset="-122"/>
                </a:defRPr>
              </a:pPr>
              <a:r>
                <a:rPr sz="3600" dirty="0" err="1"/>
                <a:t>通算集群</a:t>
              </a:r>
              <a:endParaRPr sz="3600" dirty="0"/>
            </a:p>
          </p:txBody>
        </p:sp>
        <p:sp>
          <p:nvSpPr>
            <p:cNvPr id="62" name="Server…"/>
            <p:cNvSpPr txBox="1"/>
            <p:nvPr/>
          </p:nvSpPr>
          <p:spPr>
            <a:xfrm>
              <a:off x="24466403" y="7507494"/>
              <a:ext cx="2125575" cy="290350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47419" tIns="47419" rIns="47419" bIns="47419" anchor="ctr">
              <a:spAutoFit/>
            </a:bodyPr>
            <a:lstStyle/>
            <a:p>
              <a:pPr defTabSz="410210">
                <a:lnSpc>
                  <a:spcPct val="120000"/>
                </a:lnSpc>
                <a:defRPr sz="2400">
                  <a:solidFill>
                    <a:srgbClr val="FFFFFF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方正兰亭黑简体" panose="02000000000000000000" charset="-122"/>
                </a:defRPr>
              </a:pPr>
              <a:r>
                <a:rPr sz="3600" dirty="0" err="1"/>
                <a:t>通算服务器</a:t>
              </a:r>
              <a:endParaRPr sz="3600" dirty="0"/>
            </a:p>
          </p:txBody>
        </p:sp>
        <p:sp>
          <p:nvSpPr>
            <p:cNvPr id="63" name="Edge…"/>
            <p:cNvSpPr txBox="1"/>
            <p:nvPr/>
          </p:nvSpPr>
          <p:spPr>
            <a:xfrm>
              <a:off x="21135136" y="7507494"/>
              <a:ext cx="1717395" cy="290350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47419" tIns="47419" rIns="47419" bIns="47419" anchor="ctr">
              <a:spAutoFit/>
            </a:bodyPr>
            <a:lstStyle/>
            <a:p>
              <a:pPr defTabSz="410210">
                <a:lnSpc>
                  <a:spcPct val="120000"/>
                </a:lnSpc>
                <a:defRPr sz="2400">
                  <a:solidFill>
                    <a:srgbClr val="FFFFFF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方正兰亭黑简体" panose="02000000000000000000" charset="-122"/>
                </a:defRPr>
              </a:pPr>
              <a:r>
                <a:rPr sz="3600" dirty="0" err="1"/>
                <a:t>边缘计算</a:t>
              </a:r>
              <a:endParaRPr sz="3600" dirty="0"/>
            </a:p>
          </p:txBody>
        </p:sp>
        <p:sp>
          <p:nvSpPr>
            <p:cNvPr id="64" name="Embedded…"/>
            <p:cNvSpPr txBox="1"/>
            <p:nvPr/>
          </p:nvSpPr>
          <p:spPr>
            <a:xfrm>
              <a:off x="23045435" y="7507494"/>
              <a:ext cx="1309213" cy="290350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47419" tIns="47419" rIns="47419" bIns="47419" anchor="ctr">
              <a:spAutoFit/>
            </a:bodyPr>
            <a:lstStyle/>
            <a:p>
              <a:pPr defTabSz="410210">
                <a:lnSpc>
                  <a:spcPct val="120000"/>
                </a:lnSpc>
                <a:defRPr sz="2400">
                  <a:solidFill>
                    <a:srgbClr val="FFFFFF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方正兰亭黑简体" panose="02000000000000000000" charset="-122"/>
                </a:defRPr>
              </a:pPr>
              <a:r>
                <a:rPr sz="3600" dirty="0" err="1"/>
                <a:t>嵌入式</a:t>
              </a:r>
              <a:endParaRPr sz="3600" dirty="0"/>
            </a:p>
          </p:txBody>
        </p:sp>
        <p:pic>
          <p:nvPicPr>
            <p:cNvPr id="65" name="编组 4.png" descr="编组 4.png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22910062" y="6780197"/>
              <a:ext cx="1579958" cy="390729"/>
            </a:xfrm>
            <a:prstGeom prst="rect">
              <a:avLst/>
            </a:prstGeom>
            <a:ln w="3175">
              <a:miter lim="400000"/>
              <a:headEnd/>
              <a:tailEnd/>
            </a:ln>
          </p:spPr>
        </p:pic>
        <p:pic>
          <p:nvPicPr>
            <p:cNvPr id="66" name="编组 20.png" descr="编组 20.png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21351692" y="6733830"/>
              <a:ext cx="1284286" cy="443896"/>
            </a:xfrm>
            <a:prstGeom prst="rect">
              <a:avLst/>
            </a:prstGeom>
            <a:ln w="3175">
              <a:miter lim="400000"/>
              <a:headEnd/>
              <a:tailEnd/>
            </a:ln>
          </p:spPr>
        </p:pic>
        <p:sp>
          <p:nvSpPr>
            <p:cNvPr id="67" name="Server…"/>
            <p:cNvSpPr txBox="1"/>
            <p:nvPr/>
          </p:nvSpPr>
          <p:spPr>
            <a:xfrm>
              <a:off x="26613048" y="7507494"/>
              <a:ext cx="2125575" cy="290350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47419" tIns="47419" rIns="47419" bIns="47419" anchor="ctr">
              <a:spAutoFit/>
            </a:bodyPr>
            <a:lstStyle/>
            <a:p>
              <a:pPr defTabSz="410210">
                <a:lnSpc>
                  <a:spcPct val="120000"/>
                </a:lnSpc>
                <a:defRPr sz="2400">
                  <a:solidFill>
                    <a:srgbClr val="FFFFFF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方正兰亭黑简体" panose="02000000000000000000" charset="-122"/>
                </a:defRPr>
              </a:pPr>
              <a:r>
                <a:rPr sz="3600" dirty="0" err="1"/>
                <a:t>智算服务器</a:t>
              </a:r>
              <a:endParaRPr sz="3600" dirty="0"/>
            </a:p>
          </p:txBody>
        </p:sp>
        <p:sp>
          <p:nvSpPr>
            <p:cNvPr id="68" name="文本框 123"/>
            <p:cNvSpPr txBox="1"/>
            <p:nvPr/>
          </p:nvSpPr>
          <p:spPr>
            <a:xfrm>
              <a:off x="30969694" y="7521294"/>
              <a:ext cx="1835712" cy="282313"/>
            </a:xfrm>
            <a:prstGeom prst="rect">
              <a:avLst/>
            </a:prstGeom>
            <a:ln w="3175">
              <a:miter lim="400000"/>
            </a:ln>
          </p:spPr>
          <p:txBody>
            <a:bodyPr wrap="square" lIns="37637" tIns="37637" rIns="37637" bIns="37637" anchor="ctr">
              <a:spAutoFit/>
            </a:bodyPr>
            <a:lstStyle/>
            <a:p>
              <a:pPr defTabSz="410210">
                <a:lnSpc>
                  <a:spcPct val="120000"/>
                </a:lnSpc>
                <a:defRPr sz="2400">
                  <a:solidFill>
                    <a:srgbClr val="FFFFFF"/>
                  </a:solidFill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方正兰亭黑简体" panose="02000000000000000000" charset="-122"/>
                </a:defRPr>
              </a:pPr>
              <a:r>
                <a:rPr sz="3600" dirty="0" err="1"/>
                <a:t>智算集群</a:t>
              </a:r>
              <a:endParaRPr sz="3600" dirty="0"/>
            </a:p>
          </p:txBody>
        </p:sp>
        <p:pic>
          <p:nvPicPr>
            <p:cNvPr id="69" name="形状结合.png" descr="形状结合.png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>
              <a:off x="29373345" y="6773161"/>
              <a:ext cx="741740" cy="404742"/>
            </a:xfrm>
            <a:prstGeom prst="rect">
              <a:avLst/>
            </a:prstGeom>
            <a:ln w="3175">
              <a:miter lim="400000"/>
              <a:headEnd/>
              <a:tailEnd/>
            </a:ln>
          </p:spPr>
        </p:pic>
        <p:pic>
          <p:nvPicPr>
            <p:cNvPr id="70" name="形状结合.png" descr="形状结合.png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>
              <a:off x="31320231" y="6773161"/>
              <a:ext cx="741740" cy="404742"/>
            </a:xfrm>
            <a:prstGeom prst="rect">
              <a:avLst/>
            </a:prstGeom>
            <a:ln w="3175">
              <a:miter lim="400000"/>
              <a:headEnd/>
              <a:tailEnd/>
            </a:ln>
          </p:spPr>
        </p:pic>
        <p:pic>
          <p:nvPicPr>
            <p:cNvPr id="71" name="14038E5B-3B06-4846-AD66-758A152FD8D5.png" descr="14038E5B-3B06-4846-AD66-758A152FD8D5.png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>
              <a:off x="27395819" y="6773161"/>
              <a:ext cx="560031" cy="404742"/>
            </a:xfrm>
            <a:prstGeom prst="rect">
              <a:avLst/>
            </a:prstGeom>
            <a:ln w="3175">
              <a:miter lim="400000"/>
              <a:headEnd/>
              <a:tailEnd/>
            </a:ln>
          </p:spPr>
        </p:pic>
        <p:pic>
          <p:nvPicPr>
            <p:cNvPr id="72" name="14038E5B-3B06-4846-AD66-758A152FD8D5.png" descr="14038E5B-3B06-4846-AD66-758A152FD8D5.png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>
              <a:off x="25249175" y="6773161"/>
              <a:ext cx="560031" cy="404742"/>
            </a:xfrm>
            <a:prstGeom prst="rect">
              <a:avLst/>
            </a:prstGeom>
            <a:ln w="3175">
              <a:miter lim="400000"/>
              <a:headEnd/>
              <a:tailEnd/>
            </a:ln>
          </p:spPr>
        </p:pic>
      </p:grpSp>
      <p:sp>
        <p:nvSpPr>
          <p:cNvPr id="73" name="文本框 3"/>
          <p:cNvSpPr txBox="1"/>
          <p:nvPr/>
        </p:nvSpPr>
        <p:spPr>
          <a:xfrm>
            <a:off x="19131180" y="9875836"/>
            <a:ext cx="7291697" cy="934877"/>
          </a:xfrm>
          <a:prstGeom prst="rect">
            <a:avLst/>
          </a:prstGeom>
          <a:ln w="3175">
            <a:miter lim="400000"/>
          </a:ln>
        </p:spPr>
        <p:txBody>
          <a:bodyPr wrap="square" lIns="54994" tIns="54994" rIns="54994" bIns="54994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32380">
              <a:lnSpc>
                <a:spcPct val="120000"/>
              </a:lnSpc>
              <a:defRPr sz="5400">
                <a:gradFill flip="none" rotWithShape="1">
                  <a:gsLst>
                    <a:gs pos="10600">
                      <a:srgbClr val="F3D475"/>
                    </a:gs>
                    <a:gs pos="51101">
                      <a:srgbClr val="FBEEA1"/>
                    </a:gs>
                    <a:gs pos="86109">
                      <a:srgbClr val="F3D475"/>
                    </a:gs>
                  </a:gsLst>
                  <a:lin ang="2759303" scaled="0"/>
                </a:gradFill>
                <a:latin typeface="FZLanTingHeiS-B-GB"/>
                <a:ea typeface="Source Han Sans CN"/>
                <a:cs typeface="FZLanTingHeiS-B-GB"/>
              </a:defRPr>
            </a:lvl1pPr>
          </a:lstStyle>
          <a:p>
            <a:r>
              <a:rPr lang="zh-CN" altLang="en-US" dirty="0"/>
              <a:t>创新应用无缝衔接</a:t>
            </a:r>
            <a:endParaRPr dirty="0"/>
          </a:p>
        </p:txBody>
      </p:sp>
      <p:sp>
        <p:nvSpPr>
          <p:cNvPr id="75" name="文本框 31"/>
          <p:cNvSpPr txBox="1"/>
          <p:nvPr/>
        </p:nvSpPr>
        <p:spPr>
          <a:xfrm>
            <a:off x="1699595" y="3498873"/>
            <a:ext cx="4649229" cy="1747775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734185">
              <a:lnSpc>
                <a:spcPct val="120000"/>
              </a:lnSpc>
              <a:defRPr sz="5000" b="1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r>
              <a:rPr lang="zh-CN" altLang="en-US" dirty="0">
                <a:sym typeface="FZLanTingHeiS-B-GB"/>
              </a:rPr>
              <a:t>通用计算</a:t>
            </a:r>
            <a:endParaRPr lang="en-US" altLang="zh-CN" dirty="0">
              <a:sym typeface="FZLanTingHeiS-B-GB"/>
            </a:endParaRPr>
          </a:p>
        </p:txBody>
      </p:sp>
      <p:pic>
        <p:nvPicPr>
          <p:cNvPr id="2049" name="Picture 1" descr="weboffice%252Fshapes%252F13637051_204%252F0265570cd10b440e88e534bb03afc1d01ce0285f?AWSAccessKeyId=0TMfqoY5tPzo4ya1&amp;Expires=1731404547&amp;response-expires=138752&amp;Signature=ZSTuDx%2Bu657BCryauHDNUI5pGbo%3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172307" y="5044459"/>
          <a:ext cx="14864861" cy="7361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2050" name="Picture 2" descr="https://oscimg.oschina.net/oscnet/ab2b48c8-db85-4376-8f53-8f0a81ad03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34" y="5044459"/>
            <a:ext cx="14370926" cy="736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用算力跨越空间"/>
          <p:cNvSpPr txBox="1"/>
          <p:nvPr/>
        </p:nvSpPr>
        <p:spPr>
          <a:xfrm>
            <a:off x="4841402" y="1458748"/>
            <a:ext cx="24454797" cy="114681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快速内核漏洞感知，领先的漏洞治理机制</a:t>
            </a:r>
            <a:endParaRPr lang="zh-CN" altLang="en-US" sz="7000" b="1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72306" y="13652218"/>
            <a:ext cx="32477614" cy="4693766"/>
            <a:chOff x="1172307" y="14552206"/>
            <a:chExt cx="10966835" cy="2850968"/>
          </a:xfrm>
        </p:grpSpPr>
        <p:sp>
          <p:nvSpPr>
            <p:cNvPr id="8" name="文本框 7"/>
            <p:cNvSpPr txBox="1"/>
            <p:nvPr/>
          </p:nvSpPr>
          <p:spPr>
            <a:xfrm>
              <a:off x="4352754" y="14552206"/>
              <a:ext cx="4024908" cy="33626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ts val="3440"/>
                </a:lnSpc>
              </a:pPr>
              <a:r>
                <a:rPr lang="zh-CN" altLang="en-US" sz="4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领先的漏洞响应机制，支撑基础设施安全可靠</a:t>
              </a:r>
              <a:endParaRPr lang="zh-CN" altLang="en-US" sz="4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650654" y="14620995"/>
              <a:ext cx="1440000" cy="278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上游开源漏洞</a:t>
              </a:r>
              <a:endPara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610915" y="14863426"/>
              <a:ext cx="1528227" cy="27873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原生</a:t>
              </a:r>
              <a:r>
                <a:rPr lang="en-US" altLang="zh-CN" sz="1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0day</a:t>
              </a:r>
              <a:r>
                <a:rPr lang="zh-CN" altLang="en-US" sz="18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漏洞</a:t>
              </a:r>
              <a:endPara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1172307" y="14805589"/>
              <a:ext cx="10376931" cy="2597585"/>
              <a:chOff x="993165" y="3157300"/>
              <a:chExt cx="10376931" cy="2597585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9488166" y="3157300"/>
                <a:ext cx="864125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" name="直接连接符 12"/>
              <p:cNvCxnSpPr/>
              <p:nvPr/>
            </p:nvCxnSpPr>
            <p:spPr>
              <a:xfrm>
                <a:off x="9500777" y="3396224"/>
                <a:ext cx="864125" cy="0"/>
              </a:xfrm>
              <a:prstGeom prst="line">
                <a:avLst/>
              </a:prstGeom>
              <a:noFill/>
              <a:ln w="28575" cap="flat" cmpd="sng" algn="ctr">
                <a:solidFill>
                  <a:srgbClr val="C0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14" name="组合 13"/>
              <p:cNvGrpSpPr/>
              <p:nvPr/>
            </p:nvGrpSpPr>
            <p:grpSpPr>
              <a:xfrm>
                <a:off x="993165" y="3580817"/>
                <a:ext cx="10376931" cy="2174068"/>
                <a:chOff x="-1348898" y="3558884"/>
                <a:chExt cx="10380984" cy="2174918"/>
              </a:xfrm>
            </p:grpSpPr>
            <p:grpSp>
              <p:nvGrpSpPr>
                <p:cNvPr id="15" name="组合 14"/>
                <p:cNvGrpSpPr/>
                <p:nvPr/>
              </p:nvGrpSpPr>
              <p:grpSpPr>
                <a:xfrm>
                  <a:off x="-1348898" y="3558884"/>
                  <a:ext cx="10380984" cy="2174918"/>
                  <a:chOff x="1098713" y="3199375"/>
                  <a:chExt cx="10380984" cy="2174918"/>
                </a:xfrm>
              </p:grpSpPr>
              <p:sp>
                <p:nvSpPr>
                  <p:cNvPr id="20" name="圆角矩形 57"/>
                  <p:cNvSpPr/>
                  <p:nvPr/>
                </p:nvSpPr>
                <p:spPr bwMode="auto">
                  <a:xfrm>
                    <a:off x="1098713" y="3199375"/>
                    <a:ext cx="2086415" cy="2174917"/>
                  </a:xfrm>
                  <a:prstGeom prst="roundRect">
                    <a:avLst/>
                  </a:prstGeom>
                  <a:solidFill>
                    <a:srgbClr val="DCE5FC">
                      <a:alpha val="10000"/>
                    </a:srgbClr>
                  </a:solidFill>
                  <a:ln w="9525" cap="flat" cmpd="sng" algn="ctr">
                    <a:solidFill>
                      <a:sysClr val="window" lastClr="FFFFFF">
                        <a:lumMod val="20000"/>
                        <a:lumOff val="80000"/>
                      </a:sys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78871" tIns="39436" rIns="78871" bIns="39436" numCol="1" rtlCol="0" anchor="t" anchorCtr="0" compatLnSpc="1">
                    <a:noAutofit/>
                  </a:bodyPr>
                  <a:lstStyle/>
                  <a:p>
                    <a:pPr algn="ctr" defTabSz="798195">
                      <a:defRPr/>
                    </a:pPr>
                    <a:r>
                      <a:rPr lang="zh-CN" altLang="en-US" sz="2000" b="1" kern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漏洞感知</a:t>
                    </a:r>
                    <a:endParaRPr lang="zh-CN" altLang="en-US" sz="2000" b="1" kern="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1" name="圆角矩形 58"/>
                  <p:cNvSpPr/>
                  <p:nvPr/>
                </p:nvSpPr>
                <p:spPr bwMode="auto">
                  <a:xfrm>
                    <a:off x="7137211" y="3199375"/>
                    <a:ext cx="4342486" cy="2174918"/>
                  </a:xfrm>
                  <a:prstGeom prst="roundRect">
                    <a:avLst/>
                  </a:prstGeom>
                  <a:solidFill>
                    <a:srgbClr val="DCE5FC">
                      <a:alpha val="10000"/>
                    </a:srgbClr>
                  </a:solidFill>
                  <a:ln w="9525" cap="flat" cmpd="sng" algn="ctr">
                    <a:solidFill>
                      <a:sysClr val="window" lastClr="FFFFFF">
                        <a:lumMod val="20000"/>
                        <a:lumOff val="80000"/>
                      </a:sys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78871" tIns="39436" rIns="78871" bIns="39436" numCol="1" rtlCol="0" anchor="t" anchorCtr="0" compatLnSpc="1">
                    <a:noAutofit/>
                  </a:bodyPr>
                  <a:lstStyle/>
                  <a:p>
                    <a:pPr defTabSz="798195"/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漏洞披露</a:t>
                    </a:r>
                    <a:endParaRPr lang="zh-CN" altLang="en-US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2" name="圆角矩形 59"/>
                  <p:cNvSpPr/>
                  <p:nvPr/>
                </p:nvSpPr>
                <p:spPr bwMode="auto">
                  <a:xfrm>
                    <a:off x="3539631" y="3199375"/>
                    <a:ext cx="3206553" cy="2174918"/>
                  </a:xfrm>
                  <a:prstGeom prst="roundRect">
                    <a:avLst/>
                  </a:prstGeom>
                  <a:solidFill>
                    <a:srgbClr val="DCE5FC">
                      <a:alpha val="10000"/>
                    </a:srgbClr>
                  </a:solidFill>
                  <a:ln w="9525" cap="flat" cmpd="sng" algn="ctr">
                    <a:solidFill>
                      <a:sysClr val="window" lastClr="FFFFFF">
                        <a:lumMod val="20000"/>
                        <a:lumOff val="80000"/>
                      </a:sys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78871" tIns="39436" rIns="78871" bIns="39436" numCol="1" rtlCol="0" anchor="t" anchorCtr="0" compatLnSpc="1">
                    <a:noAutofit/>
                  </a:bodyPr>
                  <a:lstStyle/>
                  <a:p>
                    <a:pPr defTabSz="798195"/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漏洞修复</a:t>
                    </a:r>
                    <a:endParaRPr lang="zh-CN" altLang="en-US" sz="20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3886563" y="4587099"/>
                    <a:ext cx="1260492" cy="39615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939CFF"/>
                      </a:gs>
                      <a:gs pos="100000">
                        <a:srgbClr val="C1E7FD"/>
                      </a:gs>
                    </a:gsLst>
                    <a:lin ang="15582167" scaled="0"/>
                  </a:gra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165096" tIns="165096" rIns="165096" bIns="165096" numCol="1" anchor="ctr">
                    <a:noAutofit/>
                  </a:bodyPr>
                  <a:lstStyle/>
                  <a:p>
                    <a:pPr defTabSz="2798445"/>
                    <a:r>
                      <a:rPr lang="zh-CN" altLang="en-US" sz="2800" dirty="0">
                        <a:solidFill>
                          <a:srgbClr val="666666"/>
                        </a:solidFill>
                        <a:ea typeface="Source Han Sans CN" charset="-122"/>
                      </a:rPr>
                      <a:t>安全邮箱</a:t>
                    </a:r>
                    <a:endParaRPr lang="zh-CN" altLang="en-US" sz="2800" dirty="0">
                      <a:solidFill>
                        <a:srgbClr val="666666"/>
                      </a:solidFill>
                      <a:ea typeface="Source Han Sans CN" charset="-122"/>
                    </a:endParaRPr>
                  </a:p>
                </p:txBody>
              </p:sp>
              <p:cxnSp>
                <p:nvCxnSpPr>
                  <p:cNvPr id="24" name="直接箭头连接符 23"/>
                  <p:cNvCxnSpPr>
                    <a:stCxn id="34" idx="3"/>
                    <a:endCxn id="23" idx="1"/>
                  </p:cNvCxnSpPr>
                  <p:nvPr/>
                </p:nvCxnSpPr>
                <p:spPr bwMode="auto">
                  <a:xfrm>
                    <a:off x="2888749" y="4785177"/>
                    <a:ext cx="997814" cy="0"/>
                  </a:xfrm>
                  <a:prstGeom prst="straightConnector1">
                    <a:avLst/>
                  </a:prstGeom>
                  <a:solidFill>
                    <a:srgbClr val="FFCC99"/>
                  </a:solidFill>
                  <a:ln w="28575" cap="flat" cmpd="sng" algn="ctr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sp>
                <p:nvSpPr>
                  <p:cNvPr id="25" name="矩形 24"/>
                  <p:cNvSpPr/>
                  <p:nvPr/>
                </p:nvSpPr>
                <p:spPr bwMode="auto">
                  <a:xfrm>
                    <a:off x="7547421" y="3866818"/>
                    <a:ext cx="1620633" cy="39615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939CFF"/>
                      </a:gs>
                      <a:gs pos="100000">
                        <a:srgbClr val="C1E7FD"/>
                      </a:gs>
                    </a:gsLst>
                    <a:lin ang="15582167" scaled="0"/>
                  </a:gra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165096" tIns="165096" rIns="165096" bIns="165096" numCol="1" anchor="ctr">
                    <a:noAutofit/>
                  </a:bodyPr>
                  <a:lstStyle/>
                  <a:p>
                    <a:pPr defTabSz="2798445"/>
                    <a:r>
                      <a:rPr lang="zh-CN" altLang="en-US" sz="2800">
                        <a:solidFill>
                          <a:srgbClr val="666666"/>
                        </a:solidFill>
                        <a:ea typeface="Source Han Sans CN" charset="-122"/>
                      </a:rPr>
                      <a:t>社区</a:t>
                    </a:r>
                    <a:r>
                      <a:rPr lang="en-US" altLang="zh-CN" sz="2800">
                        <a:solidFill>
                          <a:srgbClr val="666666"/>
                        </a:solidFill>
                        <a:ea typeface="Source Han Sans CN" charset="-122"/>
                      </a:rPr>
                      <a:t>SA/CVE</a:t>
                    </a:r>
                    <a:r>
                      <a:rPr lang="zh-CN" altLang="en-US" sz="2800">
                        <a:solidFill>
                          <a:srgbClr val="666666"/>
                        </a:solidFill>
                        <a:ea typeface="Source Han Sans CN" charset="-122"/>
                      </a:rPr>
                      <a:t>公告</a:t>
                    </a:r>
                    <a:endParaRPr lang="zh-CN" altLang="en-US" sz="2800" dirty="0">
                      <a:solidFill>
                        <a:srgbClr val="666666"/>
                      </a:solidFill>
                      <a:ea typeface="Source Han Sans CN" charset="-122"/>
                    </a:endParaRPr>
                  </a:p>
                </p:txBody>
              </p:sp>
              <p:sp>
                <p:nvSpPr>
                  <p:cNvPr id="26" name="矩形 25"/>
                  <p:cNvSpPr/>
                  <p:nvPr/>
                </p:nvSpPr>
                <p:spPr bwMode="auto">
                  <a:xfrm>
                    <a:off x="3883823" y="3866818"/>
                    <a:ext cx="1260492" cy="39615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939CFF"/>
                      </a:gs>
                      <a:gs pos="100000">
                        <a:srgbClr val="C1E7FD"/>
                      </a:gs>
                    </a:gsLst>
                    <a:lin ang="15582167" scaled="0"/>
                  </a:gra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165096" tIns="165096" rIns="165096" bIns="165096" numCol="1" anchor="ctr">
                    <a:noAutofit/>
                  </a:bodyPr>
                  <a:lstStyle/>
                  <a:p>
                    <a:pPr defTabSz="2798445"/>
                    <a:r>
                      <a:rPr lang="en-US" altLang="zh-CN" sz="2800">
                        <a:solidFill>
                          <a:srgbClr val="666666"/>
                        </a:solidFill>
                        <a:ea typeface="Source Han Sans CN" charset="-122"/>
                      </a:rPr>
                      <a:t>Issue</a:t>
                    </a:r>
                    <a:r>
                      <a:rPr lang="zh-CN" altLang="en-US" sz="2800">
                        <a:solidFill>
                          <a:srgbClr val="666666"/>
                        </a:solidFill>
                        <a:ea typeface="Source Han Sans CN" charset="-122"/>
                      </a:rPr>
                      <a:t>平台</a:t>
                    </a:r>
                    <a:endParaRPr lang="zh-CN" altLang="en-US" sz="2800" dirty="0">
                      <a:solidFill>
                        <a:srgbClr val="666666"/>
                      </a:solidFill>
                      <a:ea typeface="Source Han Sans CN" charset="-122"/>
                    </a:endParaRPr>
                  </a:p>
                </p:txBody>
              </p: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6453292" y="3754656"/>
                    <a:ext cx="914400" cy="19987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defTabSz="913765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CC9900"/>
                      </a:buClr>
                      <a:defRPr sz="1800" b="1" ker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zh-CN" altLang="en-US" dirty="0"/>
                      <a:t>公开披露</a:t>
                    </a:r>
                    <a:endParaRPr lang="zh-CN" altLang="en-US" dirty="0"/>
                  </a:p>
                </p:txBody>
              </p:sp>
              <p:cxnSp>
                <p:nvCxnSpPr>
                  <p:cNvPr id="28" name="直接箭头连接符 27"/>
                  <p:cNvCxnSpPr/>
                  <p:nvPr/>
                </p:nvCxnSpPr>
                <p:spPr bwMode="auto">
                  <a:xfrm>
                    <a:off x="2909492" y="4061928"/>
                    <a:ext cx="974331" cy="0"/>
                  </a:xfrm>
                  <a:prstGeom prst="straightConnector1">
                    <a:avLst/>
                  </a:prstGeom>
                  <a:solidFill>
                    <a:srgbClr val="FFCC99"/>
                  </a:solidFill>
                  <a:ln w="28575" cap="flat" cmpd="sng" algn="ctr">
                    <a:solidFill>
                      <a:srgbClr val="00B0F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sp>
                <p:nvSpPr>
                  <p:cNvPr id="29" name="矩形 28"/>
                  <p:cNvSpPr/>
                  <p:nvPr/>
                </p:nvSpPr>
                <p:spPr bwMode="auto">
                  <a:xfrm>
                    <a:off x="1256816" y="3866818"/>
                    <a:ext cx="1620633" cy="39615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939CFF"/>
                      </a:gs>
                      <a:gs pos="100000">
                        <a:srgbClr val="C1E7FD"/>
                      </a:gs>
                    </a:gsLst>
                    <a:lin ang="15582167" scaled="0"/>
                  </a:gra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165096" tIns="165096" rIns="165096" bIns="165096" numCol="1" anchor="ctr">
                    <a:noAutofit/>
                  </a:bodyPr>
                  <a:lstStyle/>
                  <a:p>
                    <a:pPr defTabSz="2798445"/>
                    <a:r>
                      <a:rPr lang="zh-CN" altLang="en-US" sz="2800" dirty="0">
                        <a:solidFill>
                          <a:srgbClr val="666666"/>
                        </a:solidFill>
                        <a:ea typeface="Source Han Sans CN" charset="-122"/>
                      </a:rPr>
                      <a:t>漏洞</a:t>
                    </a:r>
                    <a:r>
                      <a:rPr lang="zh-CN" altLang="en-US" sz="2800">
                        <a:solidFill>
                          <a:srgbClr val="666666"/>
                        </a:solidFill>
                        <a:ea typeface="Source Han Sans CN" charset="-122"/>
                      </a:rPr>
                      <a:t>感知系统</a:t>
                    </a:r>
                    <a:r>
                      <a:rPr lang="en-US" altLang="zh-CN" sz="2800">
                        <a:solidFill>
                          <a:srgbClr val="666666"/>
                        </a:solidFill>
                        <a:ea typeface="Source Han Sans CN" charset="-122"/>
                      </a:rPr>
                      <a:t>/</a:t>
                    </a:r>
                    <a:r>
                      <a:rPr lang="zh-CN" altLang="en-US" sz="2800">
                        <a:solidFill>
                          <a:srgbClr val="666666"/>
                        </a:solidFill>
                        <a:ea typeface="Source Han Sans CN" charset="-122"/>
                      </a:rPr>
                      <a:t>工具</a:t>
                    </a:r>
                    <a:endParaRPr lang="zh-CN" altLang="en-US" sz="2800" dirty="0">
                      <a:solidFill>
                        <a:srgbClr val="666666"/>
                      </a:solidFill>
                      <a:ea typeface="Source Han Sans CN" charset="-122"/>
                    </a:endParaRPr>
                  </a:p>
                </p:txBody>
              </p:sp>
              <p:sp>
                <p:nvSpPr>
                  <p:cNvPr id="30" name="矩形 29"/>
                  <p:cNvSpPr/>
                  <p:nvPr/>
                </p:nvSpPr>
                <p:spPr bwMode="auto">
                  <a:xfrm>
                    <a:off x="5521984" y="3748747"/>
                    <a:ext cx="870290" cy="131633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939CFF"/>
                      </a:gs>
                      <a:gs pos="100000">
                        <a:srgbClr val="C1E7FD"/>
                      </a:gs>
                    </a:gsLst>
                    <a:lin ang="15582167" scaled="0"/>
                  </a:gra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165096" tIns="165096" rIns="165096" bIns="165096" numCol="1" anchor="ctr">
                    <a:noAutofit/>
                  </a:bodyPr>
                  <a:lstStyle/>
                  <a:p>
                    <a:pPr defTabSz="2798445"/>
                    <a:r>
                      <a:rPr lang="en-US" altLang="zh-CN" sz="2800">
                        <a:solidFill>
                          <a:srgbClr val="666666"/>
                        </a:solidFill>
                        <a:ea typeface="Source Han Sans CN" charset="-122"/>
                      </a:rPr>
                      <a:t>CI/CD</a:t>
                    </a:r>
                    <a:endParaRPr lang="en-US" altLang="zh-CN" sz="2800">
                      <a:solidFill>
                        <a:srgbClr val="666666"/>
                      </a:solidFill>
                      <a:ea typeface="Source Han Sans CN" charset="-122"/>
                    </a:endParaRPr>
                  </a:p>
                  <a:p>
                    <a:pPr defTabSz="2798445"/>
                    <a:r>
                      <a:rPr lang="zh-CN" altLang="en-US" sz="2800">
                        <a:solidFill>
                          <a:srgbClr val="666666"/>
                        </a:solidFill>
                        <a:ea typeface="Source Han Sans CN" charset="-122"/>
                      </a:rPr>
                      <a:t>平台</a:t>
                    </a:r>
                    <a:endParaRPr lang="zh-CN" altLang="en-US" sz="2800" dirty="0">
                      <a:solidFill>
                        <a:srgbClr val="666666"/>
                      </a:solidFill>
                      <a:ea typeface="Source Han Sans CN" charset="-122"/>
                    </a:endParaRPr>
                  </a:p>
                </p:txBody>
              </p:sp>
              <p:cxnSp>
                <p:nvCxnSpPr>
                  <p:cNvPr id="31" name="直接箭头连接符 30"/>
                  <p:cNvCxnSpPr/>
                  <p:nvPr/>
                </p:nvCxnSpPr>
                <p:spPr bwMode="auto">
                  <a:xfrm>
                    <a:off x="6423389" y="4061928"/>
                    <a:ext cx="1089596" cy="3148"/>
                  </a:xfrm>
                  <a:prstGeom prst="straightConnector1">
                    <a:avLst/>
                  </a:prstGeom>
                  <a:solidFill>
                    <a:srgbClr val="FFCC99"/>
                  </a:solidFill>
                  <a:ln w="28575" cap="flat" cmpd="sng" algn="ctr">
                    <a:solidFill>
                      <a:srgbClr val="00B0F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sp>
                <p:nvSpPr>
                  <p:cNvPr id="32" name="矩形 31"/>
                  <p:cNvSpPr/>
                  <p:nvPr/>
                </p:nvSpPr>
                <p:spPr bwMode="auto">
                  <a:xfrm>
                    <a:off x="7580007" y="4614301"/>
                    <a:ext cx="1620633" cy="39615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939CFF"/>
                      </a:gs>
                      <a:gs pos="100000">
                        <a:srgbClr val="C1E7FD"/>
                      </a:gs>
                    </a:gsLst>
                    <a:lin ang="15582167" scaled="0"/>
                  </a:gra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165096" tIns="165096" rIns="165096" bIns="165096" numCol="1" anchor="ctr">
                    <a:noAutofit/>
                  </a:bodyPr>
                  <a:lstStyle/>
                  <a:p>
                    <a:pPr defTabSz="2798445"/>
                    <a:r>
                      <a:rPr lang="zh-CN" altLang="en-US" sz="2800" dirty="0">
                        <a:solidFill>
                          <a:srgbClr val="666666"/>
                        </a:solidFill>
                        <a:ea typeface="Source Han Sans CN" charset="-122"/>
                      </a:rPr>
                      <a:t>下游发行商</a:t>
                    </a:r>
                    <a:endParaRPr lang="en-US" altLang="zh-CN" sz="2800" dirty="0">
                      <a:solidFill>
                        <a:srgbClr val="666666"/>
                      </a:solidFill>
                      <a:ea typeface="Source Han Sans CN" charset="-122"/>
                    </a:endParaRPr>
                  </a:p>
                </p:txBody>
              </p:sp>
              <p:sp>
                <p:nvSpPr>
                  <p:cNvPr id="33" name="矩形 32"/>
                  <p:cNvSpPr/>
                  <p:nvPr/>
                </p:nvSpPr>
                <p:spPr bwMode="auto">
                  <a:xfrm>
                    <a:off x="9879014" y="3866818"/>
                    <a:ext cx="1296573" cy="364569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939CFF"/>
                      </a:gs>
                      <a:gs pos="100000">
                        <a:srgbClr val="C1E7FD"/>
                      </a:gs>
                    </a:gsLst>
                    <a:lin ang="15582167" scaled="0"/>
                  </a:gra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165096" tIns="165096" rIns="165096" bIns="165096" numCol="1" anchor="ctr">
                    <a:noAutofit/>
                  </a:bodyPr>
                  <a:lstStyle/>
                  <a:p>
                    <a:pPr defTabSz="2798445"/>
                    <a:r>
                      <a:rPr lang="zh-CN" altLang="en-US" sz="2800" dirty="0">
                        <a:solidFill>
                          <a:srgbClr val="666666"/>
                        </a:solidFill>
                        <a:ea typeface="Source Han Sans CN" charset="-122"/>
                      </a:rPr>
                      <a:t>绿盟漏扫系统</a:t>
                    </a:r>
                    <a:endParaRPr lang="zh-CN" altLang="en-US" sz="2800" dirty="0">
                      <a:solidFill>
                        <a:srgbClr val="666666"/>
                      </a:solidFill>
                      <a:ea typeface="Source Han Sans CN" charset="-122"/>
                    </a:endParaRPr>
                  </a:p>
                </p:txBody>
              </p:sp>
              <p:sp>
                <p:nvSpPr>
                  <p:cNvPr id="34" name="矩形 33"/>
                  <p:cNvSpPr/>
                  <p:nvPr/>
                </p:nvSpPr>
                <p:spPr bwMode="auto">
                  <a:xfrm>
                    <a:off x="1268116" y="4587099"/>
                    <a:ext cx="1620633" cy="39615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939CFF"/>
                      </a:gs>
                      <a:gs pos="100000">
                        <a:srgbClr val="C1E7FD"/>
                      </a:gs>
                    </a:gsLst>
                    <a:lin ang="15582167" scaled="0"/>
                  </a:gradFill>
                  <a:ln w="3175" cap="flat">
                    <a:noFill/>
                    <a:miter lim="400000"/>
                  </a:ln>
                  <a:effectLst/>
                </p:spPr>
                <p:txBody>
                  <a:bodyPr wrap="square" lIns="165096" tIns="165096" rIns="165096" bIns="165096" numCol="1" anchor="ctr">
                    <a:noAutofit/>
                  </a:bodyPr>
                  <a:lstStyle/>
                  <a:p>
                    <a:pPr defTabSz="2798445"/>
                    <a:r>
                      <a:rPr lang="zh-CN" altLang="en-US" sz="2800" dirty="0">
                        <a:solidFill>
                          <a:srgbClr val="666666"/>
                        </a:solidFill>
                        <a:ea typeface="Source Han Sans CN" charset="-122"/>
                      </a:rPr>
                      <a:t>外部上报</a:t>
                    </a:r>
                    <a:r>
                      <a:rPr lang="en-US" altLang="zh-CN" sz="2800" dirty="0">
                        <a:solidFill>
                          <a:srgbClr val="666666"/>
                        </a:solidFill>
                        <a:ea typeface="Source Han Sans CN" charset="-122"/>
                      </a:rPr>
                      <a:t>/</a:t>
                    </a:r>
                    <a:r>
                      <a:rPr lang="zh-CN" altLang="en-US" sz="2800" dirty="0">
                        <a:solidFill>
                          <a:srgbClr val="666666"/>
                        </a:solidFill>
                        <a:ea typeface="Source Han Sans CN" charset="-122"/>
                      </a:rPr>
                      <a:t>漏洞奖励</a:t>
                    </a:r>
                    <a:endParaRPr lang="zh-CN" altLang="en-US" sz="2800" dirty="0">
                      <a:solidFill>
                        <a:srgbClr val="666666"/>
                      </a:solidFill>
                      <a:ea typeface="Source Han Sans CN" charset="-122"/>
                    </a:endParaRPr>
                  </a:p>
                </p:txBody>
              </p:sp>
              <p:cxnSp>
                <p:nvCxnSpPr>
                  <p:cNvPr id="35" name="直接箭头连接符 34"/>
                  <p:cNvCxnSpPr/>
                  <p:nvPr/>
                </p:nvCxnSpPr>
                <p:spPr bwMode="auto">
                  <a:xfrm>
                    <a:off x="5176765" y="4768454"/>
                    <a:ext cx="354130" cy="1561"/>
                  </a:xfrm>
                  <a:prstGeom prst="straightConnector1">
                    <a:avLst/>
                  </a:prstGeom>
                  <a:solidFill>
                    <a:srgbClr val="FFCC99"/>
                  </a:solidFill>
                  <a:ln w="28575" cap="flat" cmpd="sng" algn="ctr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36" name="直接箭头连接符 35"/>
                  <p:cNvCxnSpPr>
                    <a:endCxn id="25" idx="2"/>
                  </p:cNvCxnSpPr>
                  <p:nvPr/>
                </p:nvCxnSpPr>
                <p:spPr bwMode="auto">
                  <a:xfrm flipH="1" flipV="1">
                    <a:off x="8357737" y="4262973"/>
                    <a:ext cx="11935" cy="304776"/>
                  </a:xfrm>
                  <a:prstGeom prst="straightConnector1">
                    <a:avLst/>
                  </a:prstGeom>
                  <a:solidFill>
                    <a:srgbClr val="FFCC99"/>
                  </a:solidFill>
                  <a:ln w="28575" cap="flat" cmpd="sng" algn="ctr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sp>
                <p:nvSpPr>
                  <p:cNvPr id="37" name="矩形 36"/>
                  <p:cNvSpPr/>
                  <p:nvPr/>
                </p:nvSpPr>
                <p:spPr>
                  <a:xfrm>
                    <a:off x="6091073" y="4540278"/>
                    <a:ext cx="1638838" cy="1870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3765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CC9900"/>
                      </a:buClr>
                    </a:pPr>
                    <a:r>
                      <a: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私有邮件披露</a:t>
                    </a:r>
                    <a:endParaRPr lang="en-US" altLang="zh-CN" sz="18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3126227" y="3746867"/>
                    <a:ext cx="540860" cy="22441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defTabSz="913765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CC9900"/>
                      </a:buClr>
                      <a:defRPr/>
                    </a:pPr>
                    <a:r>
                      <a:rPr lang="zh-CN" altLang="en-US" sz="1800" b="1" kern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上游开源漏洞</a:t>
                    </a:r>
                    <a:endParaRPr lang="zh-CN" altLang="en-US" sz="1800" b="1" kern="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>
                    <a:off x="3168677" y="4523719"/>
                    <a:ext cx="461322" cy="18701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3765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CC9900"/>
                      </a:buClr>
                    </a:pPr>
                    <a:r>
                      <a: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原生</a:t>
                    </a:r>
                    <a:r>
                      <a:rPr lang="en-US" altLang="zh-CN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0day</a:t>
                    </a:r>
                    <a:r>
                      <a: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漏洞</a:t>
                    </a:r>
                    <a:endParaRPr lang="zh-CN" altLang="en-US" sz="1800" b="1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cxnSp>
                <p:nvCxnSpPr>
                  <p:cNvPr id="40" name="直接箭头连接符 39"/>
                  <p:cNvCxnSpPr/>
                  <p:nvPr/>
                </p:nvCxnSpPr>
                <p:spPr bwMode="auto">
                  <a:xfrm>
                    <a:off x="5147826" y="4033904"/>
                    <a:ext cx="374158" cy="15198"/>
                  </a:xfrm>
                  <a:prstGeom prst="straightConnector1">
                    <a:avLst/>
                  </a:prstGeom>
                  <a:solidFill>
                    <a:srgbClr val="FFCC99"/>
                  </a:solidFill>
                  <a:ln w="28575" cap="flat" cmpd="sng" algn="ctr">
                    <a:solidFill>
                      <a:srgbClr val="00B0F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41" name="直接箭头连接符 40"/>
                  <p:cNvCxnSpPr>
                    <a:endCxn id="32" idx="1"/>
                  </p:cNvCxnSpPr>
                  <p:nvPr/>
                </p:nvCxnSpPr>
                <p:spPr bwMode="auto">
                  <a:xfrm flipV="1">
                    <a:off x="6459295" y="4812378"/>
                    <a:ext cx="1120713" cy="15542"/>
                  </a:xfrm>
                  <a:prstGeom prst="straightConnector1">
                    <a:avLst/>
                  </a:prstGeom>
                  <a:solidFill>
                    <a:srgbClr val="FFCC99"/>
                  </a:solidFill>
                  <a:ln w="28575" cap="flat" cmpd="sng" algn="ctr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42" name="直接箭头连接符 41"/>
                  <p:cNvCxnSpPr/>
                  <p:nvPr/>
                </p:nvCxnSpPr>
                <p:spPr bwMode="auto">
                  <a:xfrm>
                    <a:off x="9161942" y="4003033"/>
                    <a:ext cx="712905" cy="128"/>
                  </a:xfrm>
                  <a:prstGeom prst="straightConnector1">
                    <a:avLst/>
                  </a:prstGeom>
                  <a:solidFill>
                    <a:srgbClr val="FFCC99"/>
                  </a:solidFill>
                  <a:ln w="28575" cap="flat" cmpd="sng" algn="ctr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7392482" y="4253817"/>
                    <a:ext cx="914400" cy="2409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120000"/>
                      </a:lnSpc>
                      <a:spcBef>
                        <a:spcPts val="300"/>
                      </a:spcBef>
                    </a:pPr>
                    <a:r>
                      <a:rPr lang="zh-CN" altLang="en-US" sz="1800" b="1" kern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公开披露</a:t>
                    </a:r>
                    <a:endParaRPr lang="zh-CN" altLang="en-US" sz="1800" b="1" kern="0" dirty="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9187123" y="4217870"/>
                    <a:ext cx="914400" cy="38034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 marL="0" marR="0" indent="0" algn="l" defTabSz="9144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 kumimoji="0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</a:defRPr>
                    </a:defPPr>
                    <a:lvl1pPr defTabSz="913765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CC9900"/>
                      </a:buClr>
                      <a:defRPr sz="1800" b="1" ker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defRPr>
                    </a:lvl1pPr>
                  </a:lstStyle>
                  <a:p>
                    <a:r>
                      <a:rPr lang="en-US" altLang="zh-CN" dirty="0"/>
                      <a:t>CVRF/</a:t>
                    </a:r>
                    <a:endParaRPr lang="en-US" altLang="zh-CN" dirty="0"/>
                  </a:p>
                  <a:p>
                    <a:r>
                      <a:rPr lang="zh-CN" altLang="en-US" dirty="0"/>
                      <a:t>邮件订阅</a:t>
                    </a:r>
                    <a:endParaRPr lang="zh-CN" altLang="en-US" dirty="0"/>
                  </a:p>
                </p:txBody>
              </p:sp>
            </p:grpSp>
            <p:grpSp>
              <p:nvGrpSpPr>
                <p:cNvPr id="16" name="组合 15"/>
                <p:cNvGrpSpPr/>
                <p:nvPr/>
              </p:nvGrpSpPr>
              <p:grpSpPr>
                <a:xfrm>
                  <a:off x="6714331" y="4495451"/>
                  <a:ext cx="450518" cy="744640"/>
                  <a:chOff x="9143555" y="4068605"/>
                  <a:chExt cx="450518" cy="744640"/>
                </a:xfrm>
              </p:grpSpPr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9143555" y="4068605"/>
                    <a:ext cx="450518" cy="0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00B0F0"/>
                    </a:solidFill>
                    <a:prstDash val="dash"/>
                    <a:miter lim="800000"/>
                  </a:ln>
                  <a:effectLst/>
                </p:spPr>
              </p:cxnSp>
              <p:cxnSp>
                <p:nvCxnSpPr>
                  <p:cNvPr id="18" name="直接连接符 17"/>
                  <p:cNvCxnSpPr/>
                  <p:nvPr/>
                </p:nvCxnSpPr>
                <p:spPr>
                  <a:xfrm flipV="1">
                    <a:off x="9591261" y="4068605"/>
                    <a:ext cx="0" cy="744639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rgbClr val="00B0F0"/>
                    </a:solidFill>
                    <a:prstDash val="dash"/>
                    <a:miter lim="800000"/>
                  </a:ln>
                  <a:effectLst/>
                </p:spPr>
              </p:cxnSp>
              <p:cxnSp>
                <p:nvCxnSpPr>
                  <p:cNvPr id="19" name="直接箭头连接符 18"/>
                  <p:cNvCxnSpPr/>
                  <p:nvPr/>
                </p:nvCxnSpPr>
                <p:spPr>
                  <a:xfrm flipH="1">
                    <a:off x="9143555" y="4813245"/>
                    <a:ext cx="435090" cy="0"/>
                  </a:xfrm>
                  <a:prstGeom prst="straightConnector1">
                    <a:avLst/>
                  </a:prstGeom>
                  <a:noFill/>
                  <a:ln w="28575" cap="flat" cmpd="sng" algn="ctr">
                    <a:solidFill>
                      <a:srgbClr val="00B0F0"/>
                    </a:solidFill>
                    <a:prstDash val="dash"/>
                    <a:miter lim="800000"/>
                    <a:tailEnd type="triangle"/>
                  </a:ln>
                  <a:effectLst/>
                </p:spPr>
              </p:cxnSp>
            </p:grpSp>
          </p:grpSp>
        </p:grpSp>
      </p:grpSp>
      <p:sp>
        <p:nvSpPr>
          <p:cNvPr id="46" name="矩形 45"/>
          <p:cNvSpPr/>
          <p:nvPr/>
        </p:nvSpPr>
        <p:spPr>
          <a:xfrm>
            <a:off x="2975948" y="4008618"/>
            <a:ext cx="11085086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defTabSz="325120">
              <a:defRPr sz="45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5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上游社区漏洞发布机制变更，数量激增</a:t>
            </a:r>
            <a:endParaRPr lang="zh-CN" altLang="en-US" sz="5000" b="1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8696958" y="4008618"/>
            <a:ext cx="1300868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defTabSz="325120">
              <a:defRPr sz="45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5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积极参与上游社区、增强漏洞识别和响应能力</a:t>
            </a:r>
            <a:endParaRPr lang="zh-CN" altLang="en-US" sz="5000" b="1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用算力跨越空间"/>
          <p:cNvSpPr txBox="1"/>
          <p:nvPr/>
        </p:nvSpPr>
        <p:spPr>
          <a:xfrm>
            <a:off x="4841402" y="1458748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面向数智基础设施的开源操作系统基础内核</a:t>
            </a:r>
            <a:endParaRPr lang="zh-CN" altLang="en-US" sz="7000" b="1" dirty="0">
              <a:solidFill>
                <a:schemeClr val="tx1"/>
              </a:solidFill>
              <a:latin typeface="Source Han Sans CN" charset="-122"/>
              <a:ea typeface="Source Han Sans CN" charset="-122"/>
              <a:cs typeface="Source Han Sans CN" charset="-122"/>
              <a:sym typeface="Source Han Sans CN Bold Bold"/>
            </a:endParaRPr>
          </a:p>
        </p:txBody>
      </p:sp>
      <p:grpSp>
        <p:nvGrpSpPr>
          <p:cNvPr id="3" name="组 4"/>
          <p:cNvGrpSpPr/>
          <p:nvPr/>
        </p:nvGrpSpPr>
        <p:grpSpPr>
          <a:xfrm>
            <a:off x="3048000" y="4613562"/>
            <a:ext cx="7119724" cy="10773584"/>
            <a:chOff x="-1" y="-1"/>
            <a:chExt cx="7119722" cy="10773583"/>
          </a:xfrm>
        </p:grpSpPr>
        <p:sp>
          <p:nvSpPr>
            <p:cNvPr id="4" name="矩形"/>
            <p:cNvSpPr/>
            <p:nvPr/>
          </p:nvSpPr>
          <p:spPr>
            <a:xfrm>
              <a:off x="-1" y="-1"/>
              <a:ext cx="7119722" cy="10773583"/>
            </a:xfrm>
            <a:prstGeom prst="rect">
              <a:avLst/>
            </a:prstGeom>
            <a:solidFill>
              <a:srgbClr val="DCE5FC">
                <a:alpha val="9804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111811" tIns="111811" rIns="111811" bIns="111811" numCol="1" anchor="ctr">
              <a:noAutofit/>
            </a:bodyPr>
            <a:lstStyle/>
            <a:p>
              <a:pPr defTabSz="1894840"/>
              <a:endParaRPr sz="1200">
                <a:solidFill>
                  <a:srgbClr val="666666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5" name="直接连接符 9"/>
            <p:cNvSpPr/>
            <p:nvPr/>
          </p:nvSpPr>
          <p:spPr>
            <a:xfrm>
              <a:off x="3173371" y="4793823"/>
              <a:ext cx="772978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" name="文本框 7"/>
            <p:cNvSpPr txBox="1"/>
            <p:nvPr/>
          </p:nvSpPr>
          <p:spPr>
            <a:xfrm>
              <a:off x="704450" y="3286548"/>
              <a:ext cx="5573841" cy="727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7577" tIns="17577" rIns="17577" bIns="17577" numCol="1" anchor="t">
              <a:spAutoFit/>
            </a:bodyPr>
            <a:lstStyle/>
            <a:p>
              <a:pPr defTabSz="688975">
                <a:defRPr sz="450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/>
                <a:t>技术创新孵化平台</a:t>
              </a:r>
              <a:endParaRPr dirty="0"/>
            </a:p>
          </p:txBody>
        </p:sp>
        <p:sp>
          <p:nvSpPr>
            <p:cNvPr id="7" name="文本框 7"/>
            <p:cNvSpPr txBox="1"/>
            <p:nvPr/>
          </p:nvSpPr>
          <p:spPr>
            <a:xfrm>
              <a:off x="1133411" y="5449398"/>
              <a:ext cx="4852896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异构算力融合</a:t>
              </a: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  <p:pic>
          <p:nvPicPr>
            <p:cNvPr id="10" name="图像" descr="图像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37212" y="1235913"/>
              <a:ext cx="1045296" cy="118118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5" name="文本框 7"/>
            <p:cNvSpPr txBox="1"/>
            <p:nvPr/>
          </p:nvSpPr>
          <p:spPr>
            <a:xfrm>
              <a:off x="1189150" y="6592775"/>
              <a:ext cx="4852896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众核高并发</a:t>
              </a: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  <p:sp>
          <p:nvSpPr>
            <p:cNvPr id="36" name="文本框 7"/>
            <p:cNvSpPr txBox="1"/>
            <p:nvPr/>
          </p:nvSpPr>
          <p:spPr>
            <a:xfrm>
              <a:off x="1189150" y="7671175"/>
              <a:ext cx="4852896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内核 </a:t>
              </a:r>
              <a:r>
                <a:rPr lang="en-US" altLang="zh-CN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For AI</a:t>
              </a: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</p:grpSp>
      <p:grpSp>
        <p:nvGrpSpPr>
          <p:cNvPr id="11" name="组 4"/>
          <p:cNvGrpSpPr/>
          <p:nvPr/>
        </p:nvGrpSpPr>
        <p:grpSpPr>
          <a:xfrm>
            <a:off x="12886156" y="4613562"/>
            <a:ext cx="7119724" cy="10773584"/>
            <a:chOff x="-1" y="-1"/>
            <a:chExt cx="7119722" cy="10773583"/>
          </a:xfrm>
        </p:grpSpPr>
        <p:sp>
          <p:nvSpPr>
            <p:cNvPr id="12" name="矩形"/>
            <p:cNvSpPr/>
            <p:nvPr/>
          </p:nvSpPr>
          <p:spPr>
            <a:xfrm>
              <a:off x="-1" y="-1"/>
              <a:ext cx="7119722" cy="10773583"/>
            </a:xfrm>
            <a:prstGeom prst="rect">
              <a:avLst/>
            </a:prstGeom>
            <a:solidFill>
              <a:srgbClr val="DCE5FC">
                <a:alpha val="9804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111811" tIns="111811" rIns="111811" bIns="111811" numCol="1" anchor="ctr">
              <a:noAutofit/>
            </a:bodyPr>
            <a:lstStyle/>
            <a:p>
              <a:pPr defTabSz="1894840"/>
              <a:endParaRPr sz="1200">
                <a:solidFill>
                  <a:srgbClr val="666666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13" name="直接连接符 9"/>
            <p:cNvSpPr/>
            <p:nvPr/>
          </p:nvSpPr>
          <p:spPr>
            <a:xfrm>
              <a:off x="3173371" y="4793823"/>
              <a:ext cx="1064962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" name="文本框 7"/>
            <p:cNvSpPr txBox="1"/>
            <p:nvPr/>
          </p:nvSpPr>
          <p:spPr>
            <a:xfrm>
              <a:off x="846897" y="3214129"/>
              <a:ext cx="5601009" cy="727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7577" tIns="17577" rIns="17577" bIns="17577" numCol="1" anchor="t">
              <a:spAutoFit/>
            </a:bodyPr>
            <a:lstStyle/>
            <a:p>
              <a:pPr defTabSz="688975">
                <a:defRPr sz="450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/>
                <a:t>安全漏洞治理领先</a:t>
              </a:r>
              <a:endParaRPr dirty="0"/>
            </a:p>
          </p:txBody>
        </p:sp>
        <p:sp>
          <p:nvSpPr>
            <p:cNvPr id="15" name="文本框 7"/>
            <p:cNvSpPr txBox="1"/>
            <p:nvPr/>
          </p:nvSpPr>
          <p:spPr>
            <a:xfrm>
              <a:off x="1133411" y="5449398"/>
              <a:ext cx="4852896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安全漏洞处理自动化</a:t>
              </a: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  <p:pic>
          <p:nvPicPr>
            <p:cNvPr id="18" name="图像" descr="图像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37212" y="1235913"/>
              <a:ext cx="1045296" cy="118118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7" name="文本框 7"/>
            <p:cNvSpPr txBox="1"/>
            <p:nvPr/>
          </p:nvSpPr>
          <p:spPr>
            <a:xfrm>
              <a:off x="1133412" y="6638534"/>
              <a:ext cx="4852896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en-US" altLang="zh-CN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AI </a:t>
              </a:r>
              <a:r>
                <a:rPr lang="zh-CN" altLang="en-US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辅助补丁分析</a:t>
              </a: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  <p:sp>
          <p:nvSpPr>
            <p:cNvPr id="38" name="文本框 7"/>
            <p:cNvSpPr txBox="1"/>
            <p:nvPr/>
          </p:nvSpPr>
          <p:spPr>
            <a:xfrm>
              <a:off x="1015287" y="7827670"/>
              <a:ext cx="5089142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缺陷管理与共享机制</a:t>
              </a: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</p:grpSp>
      <p:grpSp>
        <p:nvGrpSpPr>
          <p:cNvPr id="19" name="组 4"/>
          <p:cNvGrpSpPr/>
          <p:nvPr/>
        </p:nvGrpSpPr>
        <p:grpSpPr>
          <a:xfrm>
            <a:off x="22880926" y="4613562"/>
            <a:ext cx="7119724" cy="10773584"/>
            <a:chOff x="-1" y="-1"/>
            <a:chExt cx="7119722" cy="10773583"/>
          </a:xfrm>
        </p:grpSpPr>
        <p:sp>
          <p:nvSpPr>
            <p:cNvPr id="20" name="矩形"/>
            <p:cNvSpPr/>
            <p:nvPr/>
          </p:nvSpPr>
          <p:spPr>
            <a:xfrm>
              <a:off x="-1" y="-1"/>
              <a:ext cx="7119722" cy="10773583"/>
            </a:xfrm>
            <a:prstGeom prst="rect">
              <a:avLst/>
            </a:prstGeom>
            <a:solidFill>
              <a:srgbClr val="DCE5FC">
                <a:alpha val="9804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111811" tIns="111811" rIns="111811" bIns="111811" numCol="1" anchor="ctr">
              <a:noAutofit/>
            </a:bodyPr>
            <a:lstStyle/>
            <a:p>
              <a:pPr defTabSz="1894840"/>
              <a:endParaRPr sz="1200">
                <a:solidFill>
                  <a:srgbClr val="666666"/>
                </a:solidFill>
                <a:latin typeface="Source Han Sans CN" charset="-122"/>
                <a:ea typeface="Source Han Sans CN" charset="-122"/>
                <a:cs typeface="Source Han Sans CN" charset="-122"/>
              </a:endParaRPr>
            </a:p>
          </p:txBody>
        </p:sp>
        <p:sp>
          <p:nvSpPr>
            <p:cNvPr id="21" name="直接连接符 9"/>
            <p:cNvSpPr/>
            <p:nvPr/>
          </p:nvSpPr>
          <p:spPr>
            <a:xfrm>
              <a:off x="3173371" y="4793823"/>
              <a:ext cx="909137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" name="文本框 7"/>
            <p:cNvSpPr txBox="1"/>
            <p:nvPr/>
          </p:nvSpPr>
          <p:spPr>
            <a:xfrm>
              <a:off x="1133411" y="3214129"/>
              <a:ext cx="4852897" cy="727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7577" tIns="17577" rIns="17577" bIns="17577" numCol="1" anchor="t">
              <a:spAutoFit/>
            </a:bodyPr>
            <a:lstStyle/>
            <a:p>
              <a:pPr defTabSz="688975">
                <a:defRPr sz="450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/>
                <a:t>社区基础设施完善</a:t>
              </a:r>
              <a:endParaRPr dirty="0"/>
            </a:p>
          </p:txBody>
        </p:sp>
        <p:sp>
          <p:nvSpPr>
            <p:cNvPr id="23" name="文本框 7"/>
            <p:cNvSpPr txBox="1"/>
            <p:nvPr/>
          </p:nvSpPr>
          <p:spPr>
            <a:xfrm>
              <a:off x="1026731" y="5449398"/>
              <a:ext cx="4852896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引入更多测试平台</a:t>
              </a: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  <p:pic>
          <p:nvPicPr>
            <p:cNvPr id="26" name="图像" descr="图像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037212" y="1235913"/>
              <a:ext cx="1045296" cy="1181186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9" name="文本框 7"/>
            <p:cNvSpPr txBox="1"/>
            <p:nvPr/>
          </p:nvSpPr>
          <p:spPr>
            <a:xfrm>
              <a:off x="1133412" y="6574751"/>
              <a:ext cx="4852896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  <p:sp>
          <p:nvSpPr>
            <p:cNvPr id="41" name="文本框 7"/>
            <p:cNvSpPr txBox="1"/>
            <p:nvPr/>
          </p:nvSpPr>
          <p:spPr>
            <a:xfrm>
              <a:off x="1031646" y="6595558"/>
              <a:ext cx="4852896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en-US" altLang="zh-CN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PR </a:t>
              </a:r>
              <a:r>
                <a:rPr lang="zh-CN" altLang="en-US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合入效率改进</a:t>
              </a: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  <p:sp>
          <p:nvSpPr>
            <p:cNvPr id="42" name="文本框 7"/>
            <p:cNvSpPr txBox="1"/>
            <p:nvPr/>
          </p:nvSpPr>
          <p:spPr>
            <a:xfrm>
              <a:off x="1031646" y="7700104"/>
              <a:ext cx="4852896" cy="7145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8996" tIns="48996" rIns="48996" bIns="48996" numCol="1" anchor="ctr">
              <a:spAutoFit/>
            </a:bodyPr>
            <a:lstStyle/>
            <a:p>
              <a:pPr defTabSz="1555115">
                <a:defRPr sz="4000">
                  <a:gradFill flip="none" rotWithShape="1">
                    <a:gsLst>
                      <a:gs pos="0">
                        <a:srgbClr val="B6EBFF"/>
                      </a:gs>
                      <a:gs pos="100000">
                        <a:srgbClr val="B8B9FF"/>
                      </a:gs>
                    </a:gsLst>
                    <a:lin ang="3600000" scaled="0"/>
                  </a:gradFill>
                  <a:latin typeface="Source Han Sans CN Bold Bold"/>
                  <a:ea typeface="Source Han Sans CN Bold Bold"/>
                  <a:cs typeface="Source Han Sans CN Bold Bold"/>
                  <a:sym typeface="Source Han Sans CN Bold Bold"/>
                </a:defRPr>
              </a:pPr>
              <a:r>
                <a:rPr lang="zh-CN" altLang="en-US" dirty="0">
                  <a:gradFill flip="none" rotWithShape="1">
                    <a:gsLst>
                      <a:gs pos="47000">
                        <a:srgbClr val="C1E7FD"/>
                      </a:gs>
                      <a:gs pos="99000">
                        <a:srgbClr val="939CFF"/>
                      </a:gs>
                    </a:gsLst>
                    <a:lin ang="3600000" scaled="0"/>
                  </a:gradFill>
                </a:rPr>
                <a:t>社区协作更加高效</a:t>
              </a:r>
              <a:endParaRPr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</a:endParaRPr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600" y="0"/>
            <a:ext cx="34675200" cy="19504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99814" y="8298889"/>
            <a:ext cx="9122025" cy="1589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00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Source Han Sans CN" charset="-122"/>
                <a:ea typeface="Source Han Sans CN" charset="-122"/>
                <a:cs typeface="Source Han Sans CN" charset="-122"/>
                <a:sym typeface="方正兰亭黑简体" panose="02000000000000000000" charset="-122"/>
              </a:rPr>
              <a:t>Thanks</a:t>
            </a:r>
            <a:endParaRPr kumimoji="0" lang="en-US" altLang="zh-CN" sz="10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方正兰亭黑简体" panose="02000000000000000000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commondata" val="eyJoZGlkIjoiMzkzOGVmYjZiM2ZjOTY1YzJkZGYyNDllMGEyM2Y0YWQifQ=="/>
</p:tagLst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11741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方正兰亭黑简体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346773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方正兰亭黑简体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11741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方正兰亭黑简体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346773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方正兰亭黑简体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WPS 演示</Application>
  <PresentationFormat>自定义</PresentationFormat>
  <Paragraphs>205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6" baseType="lpstr">
      <vt:lpstr>Arial</vt:lpstr>
      <vt:lpstr>宋体</vt:lpstr>
      <vt:lpstr>Wingdings</vt:lpstr>
      <vt:lpstr>方正兰亭黑简体</vt:lpstr>
      <vt:lpstr>FZLanTingHeiS-B-GB</vt:lpstr>
      <vt:lpstr>Segoe Print</vt:lpstr>
      <vt:lpstr>Huawei Sans</vt:lpstr>
      <vt:lpstr>Source Han Sans CN</vt:lpstr>
      <vt:lpstr>Source Han Sans CN Medium</vt:lpstr>
      <vt:lpstr>Source Han Sans CN Bold Bold</vt:lpstr>
      <vt:lpstr>Helvetica Neue Medium</vt:lpstr>
      <vt:lpstr>Arial</vt:lpstr>
      <vt:lpstr>Source Han Sans CN Medium</vt:lpstr>
      <vt:lpstr>微软雅黑</vt:lpstr>
      <vt:lpstr>PingFang SC Regular</vt:lpstr>
      <vt:lpstr>Source Han Sans CN</vt:lpstr>
      <vt:lpstr>Source Han Sans CN Regular</vt:lpstr>
      <vt:lpstr>Arial Unicode MS</vt:lpstr>
      <vt:lpstr>Calibri</vt:lpstr>
      <vt:lpstr>20_BasicBlack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Xiexiuqi</dc:creator>
  <cp:lastModifiedBy>igxbxb</cp:lastModifiedBy>
  <cp:revision>279</cp:revision>
  <dcterms:created xsi:type="dcterms:W3CDTF">2024-11-16T03:00:11Z</dcterms:created>
  <dcterms:modified xsi:type="dcterms:W3CDTF">2024-11-16T03:00:25Z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readonly">
    <vt:lpwstr/>
  </property>
  <property fmtid="{D5CDD505-2E9C-101B-9397-08002B2CF9AE}" pid="3" name="_change">
    <vt:lpwstr/>
  </property>
  <property fmtid="{D5CDD505-2E9C-101B-9397-08002B2CF9AE}" pid="4" name="_full-control">
    <vt:lpwstr/>
  </property>
  <property fmtid="{D5CDD505-2E9C-101B-9397-08002B2CF9AE}" pid="5" name="sflag">
    <vt:lpwstr>1731289521</vt:lpwstr>
  </property>
  <property fmtid="{D5CDD505-2E9C-101B-9397-08002B2CF9AE}" pid="6" name="ICV">
    <vt:lpwstr>24E7E7480547484DB355CC780675C53A_12</vt:lpwstr>
  </property>
  <property fmtid="{D5CDD505-2E9C-101B-9397-08002B2CF9AE}" pid="7" name="KSOProductBuildVer">
    <vt:lpwstr>2052-12.1.0.18608</vt:lpwstr>
  </property>
</Properties>
</file>